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8" r:id="rId1"/>
  </p:sldMasterIdLst>
  <p:notesMasterIdLst>
    <p:notesMasterId r:id="rId2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D5F2CB-2768-44E2-9932-DF1934CA3E52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3013A-D3E1-4E3B-A5C8-4701CE606F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5922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d1fef0813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d1fef0813_1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d1fef0813_1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d1fef0813_1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d1fef0813_1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d1fef0813_11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d1fef0813_1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d1fef0813_11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dd1fef0813_1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dd1fef0813_1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d1fef0813_11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dd1fef0813_11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d1fef0813_11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d1fef0813_11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dd1fef0813_11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dd1fef0813_11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d1fef0813_1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dd1fef0813_1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dd1fef0813_11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dd1fef0813_11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dd1fef0813_11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dd1fef0813_11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d1fef0813_1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d1fef0813_1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dd1fef0813_11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dd1fef0813_11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dd1fef0813_11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dd1fef0813_11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dd1fef0813_11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dd1fef0813_11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dd1fef0813_11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dd1fef0813_11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d1fef0813_11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d1fef0813_11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dd1fef0813_11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dd1fef0813_11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dd1fef0813_11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dd1fef0813_11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d1fef0813_1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d1fef0813_1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d1fef0813_1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d1fef0813_1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d1fef0813_1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d1fef0813_1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d1fef0813_1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dd1fef0813_1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d1fef0813_1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dd1fef0813_1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d1fef0813_1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d1fef0813_1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d1fef0813_1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dd1fef0813_1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7241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9509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72221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15417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8445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1470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8014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69882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">
  <p:cSld name="Red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02199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">
  <p:cSld name="Yellow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89726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">
  <p:cSld name="Gree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517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0928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y">
  <p:cSld name="Gra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5385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5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3214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2621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0333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5902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5686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338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C2938-62C9-4F90-9E6F-F0E284407E2B}" type="datetimeFigureOut">
              <a:rPr lang="en-IN" smtClean="0"/>
              <a:t>27-02-2022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33DECFC-ED3B-49EC-8EAC-B364AA261B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1662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06" r:id="rId18"/>
    <p:sldLayoutId id="2147483807" r:id="rId19"/>
    <p:sldLayoutId id="2147483808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xd.adobe.com/view/d75baea7-e2a6-46ef-acd0-418be7627658-8208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xd.adobe.com/view/297881c5-d1f9-40a9-91e0-4ebc43a7f448-7c2b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/>
        </p:nvSpPr>
        <p:spPr>
          <a:xfrm>
            <a:off x="690233" y="2426318"/>
            <a:ext cx="1038502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4800" dirty="0">
                <a:solidFill>
                  <a:srgbClr val="0070C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Cook Healthy</a:t>
            </a:r>
            <a:endParaRPr sz="4800" dirty="0">
              <a:solidFill>
                <a:srgbClr val="0070C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78" name="Google Shape;78;p21"/>
          <p:cNvSpPr txBox="1"/>
          <p:nvPr/>
        </p:nvSpPr>
        <p:spPr>
          <a:xfrm>
            <a:off x="690233" y="3692885"/>
            <a:ext cx="6574800" cy="812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3200" dirty="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Srishti Sharma</a:t>
            </a:r>
            <a:endParaRPr sz="3200" dirty="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79" name="Google Shape;79;p21"/>
          <p:cNvCxnSpPr>
            <a:cxnSpLocks/>
          </p:cNvCxnSpPr>
          <p:nvPr/>
        </p:nvCxnSpPr>
        <p:spPr>
          <a:xfrm flipH="1">
            <a:off x="690067" y="3561100"/>
            <a:ext cx="10385020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/>
          <p:nvPr/>
        </p:nvSpPr>
        <p:spPr>
          <a:xfrm>
            <a:off x="4540359" y="2922494"/>
            <a:ext cx="8402800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529162" indent="-342900">
              <a:lnSpc>
                <a:spcPct val="150000"/>
              </a:lnSpc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" sz="2400" dirty="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Paper wireframes</a:t>
            </a:r>
            <a:endParaRPr sz="2400" dirty="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29162" indent="-342900">
              <a:lnSpc>
                <a:spcPct val="150000"/>
              </a:lnSpc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" sz="2400" dirty="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Digital wireframes</a:t>
            </a:r>
            <a:endParaRPr sz="2400" dirty="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29162" indent="-342900">
              <a:lnSpc>
                <a:spcPct val="150000"/>
              </a:lnSpc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" sz="2400" dirty="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Low-fidelity prototype</a:t>
            </a:r>
            <a:endParaRPr sz="2400" dirty="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29162" indent="-342900">
              <a:lnSpc>
                <a:spcPct val="150000"/>
              </a:lnSpc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" sz="2400" dirty="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Usability studies</a:t>
            </a:r>
            <a:endParaRPr sz="2400" dirty="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30"/>
          <p:cNvSpPr txBox="1"/>
          <p:nvPr/>
        </p:nvSpPr>
        <p:spPr>
          <a:xfrm>
            <a:off x="-555699" y="1466931"/>
            <a:ext cx="4939200" cy="1378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" sz="3200" dirty="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Starting</a:t>
            </a:r>
            <a:endParaRPr sz="3200" dirty="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r">
              <a:lnSpc>
                <a:spcPct val="115000"/>
              </a:lnSpc>
            </a:pPr>
            <a:r>
              <a:rPr lang="en" sz="3200" dirty="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3200" dirty="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65" name="Google Shape;165;p30"/>
          <p:cNvCxnSpPr/>
          <p:nvPr/>
        </p:nvCxnSpPr>
        <p:spPr>
          <a:xfrm>
            <a:off x="4672600" y="2717333"/>
            <a:ext cx="0" cy="1552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C63DF3-4429-4EBA-B958-5F5F8D40D8CA}"/>
              </a:ext>
            </a:extLst>
          </p:cNvPr>
          <p:cNvCxnSpPr/>
          <p:nvPr/>
        </p:nvCxnSpPr>
        <p:spPr>
          <a:xfrm>
            <a:off x="4672600" y="1972235"/>
            <a:ext cx="0" cy="35948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927CED-18D3-4476-92C3-CDB13A569FAF}"/>
              </a:ext>
            </a:extLst>
          </p:cNvPr>
          <p:cNvCxnSpPr/>
          <p:nvPr/>
        </p:nvCxnSpPr>
        <p:spPr>
          <a:xfrm>
            <a:off x="3245224" y="2922494"/>
            <a:ext cx="33707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/>
        </p:nvSpPr>
        <p:spPr>
          <a:xfrm>
            <a:off x="690233" y="597533"/>
            <a:ext cx="9334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Paper wireframes 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1" name="Google Shape;171;p31"/>
          <p:cNvSpPr txBox="1"/>
          <p:nvPr/>
        </p:nvSpPr>
        <p:spPr>
          <a:xfrm>
            <a:off x="690233" y="1826867"/>
            <a:ext cx="3467600" cy="2831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Taking the time to draft iterations of each screen of the app on paper ensured that the elements that made it to digital wireframes would be well-suited to address user pain points. For the home screen, I prioritized a </a:t>
            </a:r>
            <a:r>
              <a:rPr lang="en" sz="1400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quick and easy ordering process</a:t>
            </a:r>
            <a: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to help users save time. </a:t>
            </a:r>
            <a:endParaRPr sz="1400" dirty="0"/>
          </a:p>
        </p:txBody>
      </p:sp>
      <p:pic>
        <p:nvPicPr>
          <p:cNvPr id="172" name="Google Shape;172;p31"/>
          <p:cNvPicPr preferRelativeResize="0"/>
          <p:nvPr/>
        </p:nvPicPr>
        <p:blipFill rotWithShape="1">
          <a:blip r:embed="rId3">
            <a:alphaModFix/>
          </a:blip>
          <a:srcRect l="3577"/>
          <a:stretch/>
        </p:blipFill>
        <p:spPr>
          <a:xfrm>
            <a:off x="4322367" y="1842201"/>
            <a:ext cx="3849599" cy="291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1"/>
          <p:cNvPicPr preferRelativeResize="0"/>
          <p:nvPr/>
        </p:nvPicPr>
        <p:blipFill rotWithShape="1">
          <a:blip r:embed="rId4">
            <a:alphaModFix/>
          </a:blip>
          <a:srcRect l="3540"/>
          <a:stretch/>
        </p:blipFill>
        <p:spPr>
          <a:xfrm>
            <a:off x="8107301" y="1909252"/>
            <a:ext cx="3849599" cy="2905497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1"/>
          <p:cNvSpPr txBox="1"/>
          <p:nvPr/>
        </p:nvSpPr>
        <p:spPr>
          <a:xfrm>
            <a:off x="5218667" y="4732467"/>
            <a:ext cx="5822800" cy="65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333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Stars were used to mark the elements of each sketch that would be used in the initial digital wireframes.</a:t>
            </a:r>
            <a:endParaRPr sz="1333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31"/>
          <p:cNvSpPr/>
          <p:nvPr/>
        </p:nvSpPr>
        <p:spPr>
          <a:xfrm>
            <a:off x="4303067" y="1826867"/>
            <a:ext cx="7654000" cy="2905600"/>
          </a:xfrm>
          <a:prstGeom prst="rect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/>
        </p:nvSpPr>
        <p:spPr>
          <a:xfrm>
            <a:off x="690233" y="597534"/>
            <a:ext cx="9334400" cy="172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Response Digital </a:t>
            </a:r>
          </a:p>
          <a:p>
            <a:r>
              <a:rPr lang="en" sz="3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wireframes</a:t>
            </a:r>
          </a:p>
          <a:p>
            <a:r>
              <a:rPr lang="en" sz="3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32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1" name="Google Shape;181;p32"/>
          <p:cNvSpPr txBox="1"/>
          <p:nvPr/>
        </p:nvSpPr>
        <p:spPr>
          <a:xfrm>
            <a:off x="690233" y="2818348"/>
            <a:ext cx="3228400" cy="1538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As the initial design phase continued, I made sure to base screen designs on feedback and findings from  the user research.</a:t>
            </a:r>
            <a:endParaRPr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012494-6F9F-447A-A003-AAB224FE3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233" y="1262355"/>
            <a:ext cx="5653992" cy="462663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/>
        </p:nvSpPr>
        <p:spPr>
          <a:xfrm>
            <a:off x="690233" y="597534"/>
            <a:ext cx="9334400" cy="172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Responsive </a:t>
            </a:r>
          </a:p>
          <a:p>
            <a:r>
              <a:rPr lang="en" sz="3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Digital </a:t>
            </a:r>
          </a:p>
          <a:p>
            <a:r>
              <a:rPr lang="en" sz="3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wireframes </a:t>
            </a:r>
            <a:endParaRPr sz="32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3" name="Google Shape;193;p33"/>
          <p:cNvSpPr txBox="1"/>
          <p:nvPr/>
        </p:nvSpPr>
        <p:spPr>
          <a:xfrm>
            <a:off x="690233" y="3166849"/>
            <a:ext cx="3228400" cy="1538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Easy navigation was a key user need to address in the designs in addition to equipping the app to work with assistive technologies.</a:t>
            </a:r>
            <a:endParaRPr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3A3BEA-7050-4AD3-A9EB-7ED645F8F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108" y="519973"/>
            <a:ext cx="7421633" cy="529375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/>
        </p:nvSpPr>
        <p:spPr>
          <a:xfrm>
            <a:off x="690233" y="597534"/>
            <a:ext cx="9334400" cy="812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Low-fidelity prototype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1" name="Google Shape;201;p34"/>
          <p:cNvSpPr txBox="1"/>
          <p:nvPr/>
        </p:nvSpPr>
        <p:spPr>
          <a:xfrm>
            <a:off x="710500" y="1782133"/>
            <a:ext cx="3887200" cy="4631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Using the completed set of digital wireframes, I created a low-fidelity prototype. The primary user flow I connected was building and ordering a pizza, so the prototype could be used in a usability study. </a:t>
            </a:r>
            <a:endParaRPr sz="1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View the Invitation Restaurant’s App </a:t>
            </a:r>
            <a:b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low-fidelity prototype</a:t>
            </a:r>
            <a:endParaRPr sz="2400" u="sng" dirty="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</a:pPr>
            <a:endParaRPr sz="2400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8B838B-1B34-43F4-A944-047B9B3197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4377" y="1101144"/>
            <a:ext cx="6617391" cy="515932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/>
        </p:nvSpPr>
        <p:spPr>
          <a:xfrm>
            <a:off x="690233" y="597533"/>
            <a:ext cx="8206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Usability study: findings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8" name="Google Shape;208;p35"/>
          <p:cNvSpPr txBox="1"/>
          <p:nvPr/>
        </p:nvSpPr>
        <p:spPr>
          <a:xfrm>
            <a:off x="710500" y="1400767"/>
            <a:ext cx="10498000" cy="109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 conducted two rounds of usability studies. Findings from the first study helped guide the designs from wireframes to mockups. The second study used a high-fidelity prototype and revealed what aspects of the mockups needed refining. </a:t>
            </a:r>
            <a:endParaRPr sz="16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9" name="Google Shape;209;p35"/>
          <p:cNvSpPr/>
          <p:nvPr/>
        </p:nvSpPr>
        <p:spPr>
          <a:xfrm>
            <a:off x="690233" y="3230367"/>
            <a:ext cx="5034400" cy="27516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10" name="Google Shape;210;p35"/>
          <p:cNvSpPr txBox="1"/>
          <p:nvPr/>
        </p:nvSpPr>
        <p:spPr>
          <a:xfrm>
            <a:off x="1365733" y="3424667"/>
            <a:ext cx="4448000" cy="109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Users want to order food quickly</a:t>
            </a:r>
            <a:endParaRPr sz="2400" dirty="0"/>
          </a:p>
        </p:txBody>
      </p:sp>
      <p:sp>
        <p:nvSpPr>
          <p:cNvPr id="211" name="Google Shape;211;p35"/>
          <p:cNvSpPr/>
          <p:nvPr/>
        </p:nvSpPr>
        <p:spPr>
          <a:xfrm>
            <a:off x="948433" y="3508264"/>
            <a:ext cx="366400" cy="3664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2" name="Google Shape;212;p35"/>
          <p:cNvSpPr txBox="1"/>
          <p:nvPr/>
        </p:nvSpPr>
        <p:spPr>
          <a:xfrm>
            <a:off x="1365733" y="4317903"/>
            <a:ext cx="4448000" cy="670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Users want a delivery option</a:t>
            </a:r>
            <a:endParaRPr sz="2400" dirty="0"/>
          </a:p>
        </p:txBody>
      </p:sp>
      <p:sp>
        <p:nvSpPr>
          <p:cNvPr id="213" name="Google Shape;213;p35"/>
          <p:cNvSpPr/>
          <p:nvPr/>
        </p:nvSpPr>
        <p:spPr>
          <a:xfrm>
            <a:off x="948433" y="4389831"/>
            <a:ext cx="366400" cy="3664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4" name="Google Shape;214;p35"/>
          <p:cNvSpPr txBox="1"/>
          <p:nvPr/>
        </p:nvSpPr>
        <p:spPr>
          <a:xfrm>
            <a:off x="1377684" y="5187801"/>
            <a:ext cx="4448000" cy="670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Users want a pickup option</a:t>
            </a:r>
            <a:endParaRPr sz="2400" dirty="0"/>
          </a:p>
        </p:txBody>
      </p:sp>
      <p:sp>
        <p:nvSpPr>
          <p:cNvPr id="215" name="Google Shape;215;p35"/>
          <p:cNvSpPr/>
          <p:nvPr/>
        </p:nvSpPr>
        <p:spPr>
          <a:xfrm>
            <a:off x="960384" y="5271397"/>
            <a:ext cx="366400" cy="3664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6" name="Google Shape;216;p35"/>
          <p:cNvSpPr txBox="1"/>
          <p:nvPr/>
        </p:nvSpPr>
        <p:spPr>
          <a:xfrm>
            <a:off x="608900" y="2696768"/>
            <a:ext cx="4448000" cy="670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2400" b="1" dirty="0">
                <a:solidFill>
                  <a:srgbClr val="F29900"/>
                </a:solidFill>
                <a:latin typeface="Open Sans"/>
                <a:ea typeface="Open Sans"/>
                <a:cs typeface="Open Sans"/>
                <a:sym typeface="Open Sans"/>
              </a:rPr>
              <a:t>Round 1 findings</a:t>
            </a:r>
            <a:endParaRPr sz="2400" b="1" dirty="0">
              <a:solidFill>
                <a:srgbClr val="F29900"/>
              </a:solidFill>
            </a:endParaRPr>
          </a:p>
        </p:txBody>
      </p:sp>
      <p:sp>
        <p:nvSpPr>
          <p:cNvPr id="217" name="Google Shape;217;p35"/>
          <p:cNvSpPr/>
          <p:nvPr/>
        </p:nvSpPr>
        <p:spPr>
          <a:xfrm>
            <a:off x="5970533" y="3230367"/>
            <a:ext cx="5034400" cy="27516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18" name="Google Shape;218;p35"/>
          <p:cNvSpPr txBox="1"/>
          <p:nvPr/>
        </p:nvSpPr>
        <p:spPr>
          <a:xfrm>
            <a:off x="6646033" y="3424667"/>
            <a:ext cx="4448000" cy="109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 checkout process has too many unnecessary steps</a:t>
            </a:r>
            <a:endParaRPr sz="2400"/>
          </a:p>
        </p:txBody>
      </p:sp>
      <p:sp>
        <p:nvSpPr>
          <p:cNvPr id="219" name="Google Shape;219;p35"/>
          <p:cNvSpPr/>
          <p:nvPr/>
        </p:nvSpPr>
        <p:spPr>
          <a:xfrm>
            <a:off x="6228733" y="3508264"/>
            <a:ext cx="366400" cy="3664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0" name="Google Shape;220;p35"/>
          <p:cNvSpPr txBox="1"/>
          <p:nvPr/>
        </p:nvSpPr>
        <p:spPr>
          <a:xfrm>
            <a:off x="6646033" y="4264434"/>
            <a:ext cx="4448000" cy="109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“Add to Cart” functionality is confusing</a:t>
            </a:r>
            <a:endParaRPr sz="2400" dirty="0"/>
          </a:p>
        </p:txBody>
      </p:sp>
      <p:sp>
        <p:nvSpPr>
          <p:cNvPr id="221" name="Google Shape;221;p35"/>
          <p:cNvSpPr/>
          <p:nvPr/>
        </p:nvSpPr>
        <p:spPr>
          <a:xfrm>
            <a:off x="6228733" y="4348031"/>
            <a:ext cx="366400" cy="3664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4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2" name="Google Shape;222;p35"/>
          <p:cNvSpPr txBox="1"/>
          <p:nvPr/>
        </p:nvSpPr>
        <p:spPr>
          <a:xfrm>
            <a:off x="5889200" y="2696768"/>
            <a:ext cx="4448000" cy="670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2400" b="1">
                <a:solidFill>
                  <a:srgbClr val="F29900"/>
                </a:solidFill>
                <a:latin typeface="Open Sans"/>
                <a:ea typeface="Open Sans"/>
                <a:cs typeface="Open Sans"/>
                <a:sym typeface="Open Sans"/>
              </a:rPr>
              <a:t>Round 2 findings</a:t>
            </a:r>
            <a:endParaRPr sz="2400" b="1">
              <a:solidFill>
                <a:srgbClr val="F299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6"/>
          <p:cNvSpPr txBox="1"/>
          <p:nvPr/>
        </p:nvSpPr>
        <p:spPr>
          <a:xfrm>
            <a:off x="4961700" y="2731201"/>
            <a:ext cx="5320000" cy="1908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lnSpc>
                <a:spcPct val="150000"/>
              </a:lnSpc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sz="2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09585" indent="-423323">
              <a:lnSpc>
                <a:spcPct val="150000"/>
              </a:lnSpc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sz="2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High-fidelity prototype</a:t>
            </a:r>
            <a:endParaRPr sz="24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09585" indent="-423323">
              <a:lnSpc>
                <a:spcPct val="150000"/>
              </a:lnSpc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sz="2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Accessibility</a:t>
            </a:r>
            <a:endParaRPr sz="24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8" name="Google Shape;228;p36"/>
          <p:cNvSpPr txBox="1"/>
          <p:nvPr/>
        </p:nvSpPr>
        <p:spPr>
          <a:xfrm>
            <a:off x="-625167" y="2731201"/>
            <a:ext cx="4939200" cy="1378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>
              <a:lnSpc>
                <a:spcPct val="115000"/>
              </a:lnSpc>
            </a:pPr>
            <a:r>
              <a:rPr lang="en" sz="32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Refining</a:t>
            </a:r>
            <a:endParaRPr sz="32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r">
              <a:lnSpc>
                <a:spcPct val="115000"/>
              </a:lnSpc>
            </a:pPr>
            <a:r>
              <a:rPr lang="en" sz="32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32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29" name="Google Shape;229;p36"/>
          <p:cNvCxnSpPr/>
          <p:nvPr/>
        </p:nvCxnSpPr>
        <p:spPr>
          <a:xfrm>
            <a:off x="4875800" y="2957633"/>
            <a:ext cx="0" cy="10720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A0C7A5CC-019D-414D-ABD2-414E0E304ADB}"/>
              </a:ext>
            </a:extLst>
          </p:cNvPr>
          <p:cNvCxnSpPr/>
          <p:nvPr/>
        </p:nvCxnSpPr>
        <p:spPr>
          <a:xfrm>
            <a:off x="3567953" y="2483224"/>
            <a:ext cx="3245223" cy="2483223"/>
          </a:xfrm>
          <a:prstGeom prst="bentConnector3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/>
        </p:nvSpPr>
        <p:spPr>
          <a:xfrm>
            <a:off x="690233" y="597533"/>
            <a:ext cx="9334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" name="Google Shape;235;p37"/>
          <p:cNvSpPr txBox="1"/>
          <p:nvPr/>
        </p:nvSpPr>
        <p:spPr>
          <a:xfrm>
            <a:off x="690233" y="1522067"/>
            <a:ext cx="3293200" cy="306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Early designs allowed for some customization, </a:t>
            </a:r>
            <a:b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but after the usability studies, I added additional options to </a:t>
            </a:r>
            <a:r>
              <a:rPr lang="en" sz="1400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choose food</a:t>
            </a:r>
            <a: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. I also revised the design so users see </a:t>
            </a:r>
            <a:r>
              <a:rPr lang="en" sz="1400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all the customization options </a:t>
            </a:r>
            <a: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when they first land on the screen. </a:t>
            </a:r>
            <a:endParaRPr sz="1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</a:pP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FA3DDE-BC89-44D2-9CB3-FC08F6653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958" y="654684"/>
            <a:ext cx="6825993" cy="486888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/>
          <p:nvPr/>
        </p:nvSpPr>
        <p:spPr>
          <a:xfrm>
            <a:off x="690233" y="597533"/>
            <a:ext cx="9334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6" name="Google Shape;246;p38"/>
          <p:cNvSpPr txBox="1"/>
          <p:nvPr/>
        </p:nvSpPr>
        <p:spPr>
          <a:xfrm>
            <a:off x="690233" y="1522067"/>
            <a:ext cx="3228400" cy="306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 second usability study revealed frustration </a:t>
            </a:r>
            <a:r>
              <a:rPr lang="en-US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when people with disability were not able to check the subtitles. Hence we included the closed caption option, and users can now check the subtitles as per their requirement.</a:t>
            </a:r>
            <a:endParaRPr sz="1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</a:pP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5855DB-A502-4490-8233-054E893EB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478" y="1148168"/>
            <a:ext cx="7524991" cy="422393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/>
        </p:nvSpPr>
        <p:spPr>
          <a:xfrm>
            <a:off x="253645" y="112493"/>
            <a:ext cx="9334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Key mockups</a:t>
            </a:r>
            <a:endParaRPr sz="32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CB3B5D-3180-4FE2-94DF-B8AB03D6C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05" y="3635898"/>
            <a:ext cx="5772508" cy="32221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6FDA5F-D6B4-4168-8C31-645ED59DEE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5592" y="766909"/>
            <a:ext cx="5915384" cy="33324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0750FE-B93A-4272-A1DA-1582FC4B65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8014" y="3090339"/>
            <a:ext cx="5144001" cy="28567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/>
        </p:nvSpPr>
        <p:spPr>
          <a:xfrm>
            <a:off x="1583380" y="1209339"/>
            <a:ext cx="4225967" cy="3385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2400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product: </a:t>
            </a:r>
            <a:endParaRPr sz="2400"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1600" dirty="0">
                <a:latin typeface="Open Sans"/>
                <a:ea typeface="Open Sans"/>
                <a:cs typeface="Open Sans"/>
                <a:sym typeface="Open Sans"/>
              </a:rPr>
              <a:t>We’re creating an Cook Healthy website to Help people cook their own healthy food. We are providing recipe videos and closed captions (for people with disability).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endParaRPr lang="en-US" sz="1600" b="1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1600" b="1" dirty="0">
                <a:latin typeface="Open Sans"/>
                <a:ea typeface="Open Sans"/>
                <a:cs typeface="Open Sans"/>
                <a:sym typeface="Open Sans"/>
              </a:rPr>
              <a:t>Keeping the website as simple as possible.</a:t>
            </a:r>
            <a:endParaRPr sz="16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22"/>
          <p:cNvSpPr txBox="1"/>
          <p:nvPr/>
        </p:nvSpPr>
        <p:spPr>
          <a:xfrm>
            <a:off x="690233" y="386550"/>
            <a:ext cx="8206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32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" name="Google Shape;87;p22"/>
          <p:cNvSpPr/>
          <p:nvPr/>
        </p:nvSpPr>
        <p:spPr>
          <a:xfrm>
            <a:off x="655866" y="1293505"/>
            <a:ext cx="684400" cy="6844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8" name="Google Shape;88;p22"/>
          <p:cNvSpPr txBox="1"/>
          <p:nvPr/>
        </p:nvSpPr>
        <p:spPr>
          <a:xfrm>
            <a:off x="1583380" y="4706806"/>
            <a:ext cx="4594800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" sz="2400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Project duration:</a:t>
            </a:r>
            <a:endParaRPr sz="2400"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" sz="1600" dirty="0">
                <a:latin typeface="Open Sans"/>
                <a:ea typeface="Open Sans"/>
                <a:cs typeface="Open Sans"/>
                <a:sym typeface="Open Sans"/>
              </a:rPr>
              <a:t>January 2022 to February 2022.</a:t>
            </a:r>
            <a:endParaRPr sz="16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22"/>
          <p:cNvSpPr/>
          <p:nvPr/>
        </p:nvSpPr>
        <p:spPr>
          <a:xfrm>
            <a:off x="655866" y="4949363"/>
            <a:ext cx="684400" cy="6844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0" name="Google Shape;90;p22"/>
          <p:cNvSpPr/>
          <p:nvPr/>
        </p:nvSpPr>
        <p:spPr>
          <a:xfrm>
            <a:off x="823483" y="5117695"/>
            <a:ext cx="349165" cy="347735"/>
          </a:xfrm>
          <a:custGeom>
            <a:avLst/>
            <a:gdLst/>
            <a:ahLst/>
            <a:cxnLst/>
            <a:rect l="l" t="t" r="r" b="b"/>
            <a:pathLst>
              <a:path w="1048" h="1045" extrusionOk="0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2"/>
          <p:cNvSpPr/>
          <p:nvPr/>
        </p:nvSpPr>
        <p:spPr>
          <a:xfrm>
            <a:off x="771536" y="1481111"/>
            <a:ext cx="436831" cy="289568"/>
          </a:xfrm>
          <a:custGeom>
            <a:avLst/>
            <a:gdLst/>
            <a:ahLst/>
            <a:cxnLst/>
            <a:rect l="l" t="t" r="r" b="b"/>
            <a:pathLst>
              <a:path w="1149" h="765" extrusionOk="0">
                <a:moveTo>
                  <a:pt x="191" y="96"/>
                </a:moveTo>
                <a:lnTo>
                  <a:pt x="1052" y="96"/>
                </a:lnTo>
                <a:lnTo>
                  <a:pt x="1052" y="0"/>
                </a:lnTo>
                <a:lnTo>
                  <a:pt x="191" y="0"/>
                </a:lnTo>
                <a:cubicBezTo>
                  <a:pt x="138" y="0"/>
                  <a:pt x="95" y="42"/>
                  <a:pt x="95" y="96"/>
                </a:cubicBezTo>
                <a:lnTo>
                  <a:pt x="95" y="621"/>
                </a:lnTo>
                <a:lnTo>
                  <a:pt x="0" y="621"/>
                </a:lnTo>
                <a:lnTo>
                  <a:pt x="0" y="764"/>
                </a:lnTo>
                <a:lnTo>
                  <a:pt x="668" y="764"/>
                </a:lnTo>
                <a:lnTo>
                  <a:pt x="668" y="621"/>
                </a:lnTo>
                <a:lnTo>
                  <a:pt x="191" y="621"/>
                </a:lnTo>
                <a:lnTo>
                  <a:pt x="191" y="96"/>
                </a:lnTo>
                <a:close/>
                <a:moveTo>
                  <a:pt x="1100" y="189"/>
                </a:moveTo>
                <a:lnTo>
                  <a:pt x="812" y="189"/>
                </a:lnTo>
                <a:cubicBezTo>
                  <a:pt x="787" y="189"/>
                  <a:pt x="764" y="211"/>
                  <a:pt x="764" y="237"/>
                </a:cubicBezTo>
                <a:lnTo>
                  <a:pt x="764" y="714"/>
                </a:lnTo>
                <a:cubicBezTo>
                  <a:pt x="764" y="739"/>
                  <a:pt x="787" y="762"/>
                  <a:pt x="812" y="762"/>
                </a:cubicBezTo>
                <a:lnTo>
                  <a:pt x="1100" y="762"/>
                </a:lnTo>
                <a:cubicBezTo>
                  <a:pt x="1126" y="762"/>
                  <a:pt x="1148" y="739"/>
                  <a:pt x="1148" y="714"/>
                </a:cubicBezTo>
                <a:lnTo>
                  <a:pt x="1148" y="237"/>
                </a:lnTo>
                <a:cubicBezTo>
                  <a:pt x="1145" y="211"/>
                  <a:pt x="1126" y="189"/>
                  <a:pt x="1100" y="189"/>
                </a:cubicBezTo>
                <a:close/>
                <a:moveTo>
                  <a:pt x="1052" y="621"/>
                </a:moveTo>
                <a:lnTo>
                  <a:pt x="860" y="621"/>
                </a:lnTo>
                <a:lnTo>
                  <a:pt x="860" y="285"/>
                </a:lnTo>
                <a:lnTo>
                  <a:pt x="1052" y="285"/>
                </a:lnTo>
                <a:lnTo>
                  <a:pt x="1052" y="62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7B24F9-F1B3-4960-A04C-953F18262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841" y="1268418"/>
            <a:ext cx="6058103" cy="432116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/>
        </p:nvSpPr>
        <p:spPr>
          <a:xfrm>
            <a:off x="690233" y="597534"/>
            <a:ext cx="9334400" cy="812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High-fidelity prototype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7" name="Google Shape;267;p40"/>
          <p:cNvSpPr txBox="1"/>
          <p:nvPr/>
        </p:nvSpPr>
        <p:spPr>
          <a:xfrm>
            <a:off x="690233" y="1336333"/>
            <a:ext cx="2965600" cy="5509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1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 final high-fidelity prototype presented cleaner user flows for ordering food and checkout. It also met user needs for a pickup or delivery option as well as more customization. </a:t>
            </a:r>
            <a:endParaRPr sz="1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</a:pP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View the Invitation Restaurant </a:t>
            </a:r>
          </a:p>
          <a:p>
            <a:pPr>
              <a:lnSpc>
                <a:spcPct val="150000"/>
              </a:lnSpc>
            </a:pPr>
            <a:r>
              <a:rPr lang="en" sz="2400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high-fidelity prototype</a:t>
            </a:r>
            <a:endParaRPr sz="2400" u="sng" dirty="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</a:pPr>
            <a:endParaRPr sz="2400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00241-FF9F-427A-BEC3-85861CEAA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311" y="812168"/>
            <a:ext cx="6368456" cy="544829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1"/>
          <p:cNvSpPr txBox="1"/>
          <p:nvPr/>
        </p:nvSpPr>
        <p:spPr>
          <a:xfrm>
            <a:off x="690233" y="597533"/>
            <a:ext cx="9334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Accessibility considerations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4" name="Google Shape;274;p41"/>
          <p:cNvSpPr/>
          <p:nvPr/>
        </p:nvSpPr>
        <p:spPr>
          <a:xfrm>
            <a:off x="690233" y="2166300"/>
            <a:ext cx="3248400" cy="3174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5" name="Google Shape;275;p41"/>
          <p:cNvSpPr txBox="1"/>
          <p:nvPr/>
        </p:nvSpPr>
        <p:spPr>
          <a:xfrm>
            <a:off x="948433" y="2760267"/>
            <a:ext cx="2732000" cy="321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Provided access </a:t>
            </a:r>
            <a:b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to users who are vision impaired through adding alt text to images for screen readers.</a:t>
            </a:r>
            <a:endParaRPr sz="2400"/>
          </a:p>
        </p:txBody>
      </p:sp>
      <p:sp>
        <p:nvSpPr>
          <p:cNvPr id="276" name="Google Shape;276;p41"/>
          <p:cNvSpPr/>
          <p:nvPr/>
        </p:nvSpPr>
        <p:spPr>
          <a:xfrm>
            <a:off x="4233700" y="2166300"/>
            <a:ext cx="3248400" cy="3174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7" name="Google Shape;277;p41"/>
          <p:cNvSpPr txBox="1"/>
          <p:nvPr/>
        </p:nvSpPr>
        <p:spPr>
          <a:xfrm>
            <a:off x="4491900" y="2760267"/>
            <a:ext cx="2732000" cy="194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Used icons to </a:t>
            </a:r>
            <a:b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help make </a:t>
            </a:r>
            <a:b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navigation easier.</a:t>
            </a:r>
            <a:endParaRPr sz="2400"/>
          </a:p>
        </p:txBody>
      </p:sp>
      <p:sp>
        <p:nvSpPr>
          <p:cNvPr id="278" name="Google Shape;278;p41"/>
          <p:cNvSpPr/>
          <p:nvPr/>
        </p:nvSpPr>
        <p:spPr>
          <a:xfrm>
            <a:off x="7777167" y="2166300"/>
            <a:ext cx="3248400" cy="3174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9" name="Google Shape;279;p41"/>
          <p:cNvSpPr txBox="1"/>
          <p:nvPr/>
        </p:nvSpPr>
        <p:spPr>
          <a:xfrm>
            <a:off x="8035367" y="2760267"/>
            <a:ext cx="2732000" cy="321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Used detailed </a:t>
            </a:r>
            <a:b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imagery for food and toppings to </a:t>
            </a:r>
            <a:b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help all users </a:t>
            </a:r>
            <a:b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better understand </a:t>
            </a:r>
            <a:b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 designs.</a:t>
            </a:r>
            <a:endParaRPr sz="2400" dirty="0"/>
          </a:p>
        </p:txBody>
      </p:sp>
      <p:sp>
        <p:nvSpPr>
          <p:cNvPr id="280" name="Google Shape;280;p41"/>
          <p:cNvSpPr/>
          <p:nvPr/>
        </p:nvSpPr>
        <p:spPr>
          <a:xfrm>
            <a:off x="1972233" y="1848495"/>
            <a:ext cx="684400" cy="6844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933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933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81" name="Google Shape;281;p41"/>
          <p:cNvSpPr/>
          <p:nvPr/>
        </p:nvSpPr>
        <p:spPr>
          <a:xfrm>
            <a:off x="5515700" y="1848495"/>
            <a:ext cx="684400" cy="6844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933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933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82" name="Google Shape;282;p41"/>
          <p:cNvSpPr/>
          <p:nvPr/>
        </p:nvSpPr>
        <p:spPr>
          <a:xfrm>
            <a:off x="9059167" y="1848495"/>
            <a:ext cx="684400" cy="6844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933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933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2"/>
          <p:cNvSpPr txBox="1"/>
          <p:nvPr/>
        </p:nvSpPr>
        <p:spPr>
          <a:xfrm>
            <a:off x="4961700" y="2946801"/>
            <a:ext cx="3034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lnSpc>
                <a:spcPct val="150000"/>
              </a:lnSpc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sz="2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 sz="24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09585" indent="-423323">
              <a:lnSpc>
                <a:spcPct val="150000"/>
              </a:lnSpc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sz="24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Next steps</a:t>
            </a:r>
            <a:endParaRPr sz="24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8" name="Google Shape;288;p42"/>
          <p:cNvSpPr txBox="1"/>
          <p:nvPr/>
        </p:nvSpPr>
        <p:spPr>
          <a:xfrm>
            <a:off x="-625167" y="2946801"/>
            <a:ext cx="4939200" cy="812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>
              <a:lnSpc>
                <a:spcPct val="115000"/>
              </a:lnSpc>
            </a:pPr>
            <a:r>
              <a:rPr lang="en" sz="32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Going forward</a:t>
            </a:r>
            <a:endParaRPr sz="32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89" name="Google Shape;289;p42"/>
          <p:cNvCxnSpPr/>
          <p:nvPr/>
        </p:nvCxnSpPr>
        <p:spPr>
          <a:xfrm>
            <a:off x="4672600" y="3124000"/>
            <a:ext cx="22800" cy="6840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EC139BF1-B52B-4B41-B593-8817030D35BD}"/>
              </a:ext>
            </a:extLst>
          </p:cNvPr>
          <p:cNvCxnSpPr/>
          <p:nvPr/>
        </p:nvCxnSpPr>
        <p:spPr>
          <a:xfrm>
            <a:off x="3550024" y="2420471"/>
            <a:ext cx="3012141" cy="2088776"/>
          </a:xfrm>
          <a:prstGeom prst="bentConnector3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3"/>
          <p:cNvSpPr txBox="1"/>
          <p:nvPr/>
        </p:nvSpPr>
        <p:spPr>
          <a:xfrm>
            <a:off x="690233" y="597517"/>
            <a:ext cx="6574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5" name="Google Shape;295;p43"/>
          <p:cNvSpPr txBox="1"/>
          <p:nvPr/>
        </p:nvSpPr>
        <p:spPr>
          <a:xfrm>
            <a:off x="675971" y="2856945"/>
            <a:ext cx="4594800" cy="4124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2400" dirty="0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Impact: </a:t>
            </a:r>
            <a:endParaRPr sz="2400" dirty="0"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</a:pP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 app makes users feel like Invitation Restaurant’s app really thinks about how to meet their needs. </a:t>
            </a:r>
            <a:endParaRPr sz="16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</a:pPr>
            <a:endParaRPr sz="16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</a:pP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One quote from peer feedback:</a:t>
            </a:r>
            <a:endParaRPr sz="16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</a:pPr>
            <a:r>
              <a:rPr lang="en" sz="1600" i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“The app made it so easy and fun to build my own food! I would definitely use this app as a go-to for a delicious, fast, and even healthy meal.”</a:t>
            </a:r>
            <a:b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1600" b="1" dirty="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43"/>
          <p:cNvSpPr/>
          <p:nvPr/>
        </p:nvSpPr>
        <p:spPr>
          <a:xfrm>
            <a:off x="719467" y="2045333"/>
            <a:ext cx="684400" cy="6844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97" name="Google Shape;297;p43"/>
          <p:cNvSpPr txBox="1"/>
          <p:nvPr/>
        </p:nvSpPr>
        <p:spPr>
          <a:xfrm>
            <a:off x="6197600" y="2983967"/>
            <a:ext cx="4594800" cy="264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2400" dirty="0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I learned:</a:t>
            </a:r>
            <a:endParaRPr sz="2400" dirty="0"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</a:pP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While designing the Invitation Restaurant’s app, I learned that the first ideas for the app are only the beginning of the process. Usability studies and peer feedback influenced each iteration of the app’s designs.</a:t>
            </a:r>
            <a:endParaRPr sz="16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8" name="Google Shape;298;p43"/>
          <p:cNvSpPr/>
          <p:nvPr/>
        </p:nvSpPr>
        <p:spPr>
          <a:xfrm>
            <a:off x="6197600" y="2045333"/>
            <a:ext cx="684400" cy="6844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99" name="Google Shape;299;p43"/>
          <p:cNvSpPr/>
          <p:nvPr/>
        </p:nvSpPr>
        <p:spPr>
          <a:xfrm>
            <a:off x="905400" y="2213667"/>
            <a:ext cx="312525" cy="347735"/>
          </a:xfrm>
          <a:custGeom>
            <a:avLst/>
            <a:gdLst/>
            <a:ahLst/>
            <a:cxnLst/>
            <a:rect l="l" t="t" r="r" b="b"/>
            <a:pathLst>
              <a:path w="941" h="1045" extrusionOk="0">
                <a:moveTo>
                  <a:pt x="833" y="105"/>
                </a:moveTo>
                <a:lnTo>
                  <a:pt x="616" y="105"/>
                </a:lnTo>
                <a:cubicBezTo>
                  <a:pt x="593" y="45"/>
                  <a:pt x="536" y="0"/>
                  <a:pt x="469" y="0"/>
                </a:cubicBezTo>
                <a:cubicBezTo>
                  <a:pt x="401" y="0"/>
                  <a:pt x="345" y="45"/>
                  <a:pt x="322" y="105"/>
                </a:cubicBezTo>
                <a:lnTo>
                  <a:pt x="105" y="105"/>
                </a:lnTo>
                <a:cubicBezTo>
                  <a:pt x="48" y="105"/>
                  <a:pt x="0" y="153"/>
                  <a:pt x="0" y="209"/>
                </a:cubicBezTo>
                <a:lnTo>
                  <a:pt x="0" y="940"/>
                </a:lnTo>
                <a:cubicBezTo>
                  <a:pt x="0" y="997"/>
                  <a:pt x="48" y="1044"/>
                  <a:pt x="105" y="1044"/>
                </a:cubicBezTo>
                <a:lnTo>
                  <a:pt x="836" y="1044"/>
                </a:lnTo>
                <a:cubicBezTo>
                  <a:pt x="892" y="1044"/>
                  <a:pt x="940" y="997"/>
                  <a:pt x="940" y="940"/>
                </a:cubicBezTo>
                <a:lnTo>
                  <a:pt x="940" y="209"/>
                </a:lnTo>
                <a:cubicBezTo>
                  <a:pt x="937" y="153"/>
                  <a:pt x="889" y="105"/>
                  <a:pt x="833" y="105"/>
                </a:cubicBezTo>
                <a:close/>
                <a:moveTo>
                  <a:pt x="466" y="105"/>
                </a:moveTo>
                <a:cubicBezTo>
                  <a:pt x="494" y="105"/>
                  <a:pt x="520" y="127"/>
                  <a:pt x="520" y="158"/>
                </a:cubicBezTo>
                <a:cubicBezTo>
                  <a:pt x="520" y="187"/>
                  <a:pt x="497" y="212"/>
                  <a:pt x="466" y="212"/>
                </a:cubicBezTo>
                <a:cubicBezTo>
                  <a:pt x="435" y="212"/>
                  <a:pt x="412" y="189"/>
                  <a:pt x="412" y="158"/>
                </a:cubicBezTo>
                <a:cubicBezTo>
                  <a:pt x="415" y="127"/>
                  <a:pt x="438" y="105"/>
                  <a:pt x="466" y="105"/>
                </a:cubicBezTo>
                <a:close/>
                <a:moveTo>
                  <a:pt x="362" y="836"/>
                </a:moveTo>
                <a:lnTo>
                  <a:pt x="153" y="627"/>
                </a:lnTo>
                <a:lnTo>
                  <a:pt x="226" y="553"/>
                </a:lnTo>
                <a:lnTo>
                  <a:pt x="362" y="689"/>
                </a:lnTo>
                <a:lnTo>
                  <a:pt x="706" y="345"/>
                </a:lnTo>
                <a:lnTo>
                  <a:pt x="779" y="418"/>
                </a:lnTo>
                <a:lnTo>
                  <a:pt x="362" y="8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0" name="Google Shape;300;p43"/>
          <p:cNvGrpSpPr/>
          <p:nvPr/>
        </p:nvGrpSpPr>
        <p:grpSpPr>
          <a:xfrm>
            <a:off x="6344105" y="2235951"/>
            <a:ext cx="391391" cy="303149"/>
            <a:chOff x="420350" y="238125"/>
            <a:chExt cx="6779275" cy="5238750"/>
          </a:xfrm>
        </p:grpSpPr>
        <p:sp>
          <p:nvSpPr>
            <p:cNvPr id="301" name="Google Shape;301;p43"/>
            <p:cNvSpPr/>
            <p:nvPr/>
          </p:nvSpPr>
          <p:spPr>
            <a:xfrm>
              <a:off x="420350" y="238125"/>
              <a:ext cx="6779275" cy="5238750"/>
            </a:xfrm>
            <a:custGeom>
              <a:avLst/>
              <a:gdLst/>
              <a:ahLst/>
              <a:cxnLst/>
              <a:rect l="l" t="t" r="r" b="b"/>
              <a:pathLst>
                <a:path w="271171" h="209550" extrusionOk="0">
                  <a:moveTo>
                    <a:pt x="203423" y="24684"/>
                  </a:moveTo>
                  <a:lnTo>
                    <a:pt x="208928" y="24773"/>
                  </a:lnTo>
                  <a:lnTo>
                    <a:pt x="214433" y="25039"/>
                  </a:lnTo>
                  <a:lnTo>
                    <a:pt x="219938" y="25483"/>
                  </a:lnTo>
                  <a:lnTo>
                    <a:pt x="225443" y="26105"/>
                  </a:lnTo>
                  <a:lnTo>
                    <a:pt x="228107" y="26549"/>
                  </a:lnTo>
                  <a:lnTo>
                    <a:pt x="230859" y="26993"/>
                  </a:lnTo>
                  <a:lnTo>
                    <a:pt x="233523" y="27437"/>
                  </a:lnTo>
                  <a:lnTo>
                    <a:pt x="236187" y="28058"/>
                  </a:lnTo>
                  <a:lnTo>
                    <a:pt x="238762" y="28680"/>
                  </a:lnTo>
                  <a:lnTo>
                    <a:pt x="241426" y="29301"/>
                  </a:lnTo>
                  <a:lnTo>
                    <a:pt x="244001" y="30012"/>
                  </a:lnTo>
                  <a:lnTo>
                    <a:pt x="246576" y="30811"/>
                  </a:lnTo>
                  <a:lnTo>
                    <a:pt x="246576" y="172612"/>
                  </a:lnTo>
                  <a:lnTo>
                    <a:pt x="244001" y="171813"/>
                  </a:lnTo>
                  <a:lnTo>
                    <a:pt x="241426" y="171103"/>
                  </a:lnTo>
                  <a:lnTo>
                    <a:pt x="238762" y="170393"/>
                  </a:lnTo>
                  <a:lnTo>
                    <a:pt x="236187" y="169771"/>
                  </a:lnTo>
                  <a:lnTo>
                    <a:pt x="233523" y="169238"/>
                  </a:lnTo>
                  <a:lnTo>
                    <a:pt x="230859" y="168706"/>
                  </a:lnTo>
                  <a:lnTo>
                    <a:pt x="228107" y="168262"/>
                  </a:lnTo>
                  <a:lnTo>
                    <a:pt x="225443" y="167906"/>
                  </a:lnTo>
                  <a:lnTo>
                    <a:pt x="219938" y="167196"/>
                  </a:lnTo>
                  <a:lnTo>
                    <a:pt x="214433" y="166752"/>
                  </a:lnTo>
                  <a:lnTo>
                    <a:pt x="208928" y="166486"/>
                  </a:lnTo>
                  <a:lnTo>
                    <a:pt x="203423" y="166397"/>
                  </a:lnTo>
                  <a:lnTo>
                    <a:pt x="199338" y="166486"/>
                  </a:lnTo>
                  <a:lnTo>
                    <a:pt x="195165" y="166752"/>
                  </a:lnTo>
                  <a:lnTo>
                    <a:pt x="190814" y="167196"/>
                  </a:lnTo>
                  <a:lnTo>
                    <a:pt x="186286" y="167818"/>
                  </a:lnTo>
                  <a:lnTo>
                    <a:pt x="181757" y="168617"/>
                  </a:lnTo>
                  <a:lnTo>
                    <a:pt x="177140" y="169505"/>
                  </a:lnTo>
                  <a:lnTo>
                    <a:pt x="172523" y="170570"/>
                  </a:lnTo>
                  <a:lnTo>
                    <a:pt x="167906" y="171724"/>
                  </a:lnTo>
                  <a:lnTo>
                    <a:pt x="163289" y="173056"/>
                  </a:lnTo>
                  <a:lnTo>
                    <a:pt x="158849" y="174477"/>
                  </a:lnTo>
                  <a:lnTo>
                    <a:pt x="154498" y="175986"/>
                  </a:lnTo>
                  <a:lnTo>
                    <a:pt x="150236" y="177585"/>
                  </a:lnTo>
                  <a:lnTo>
                    <a:pt x="146241" y="179272"/>
                  </a:lnTo>
                  <a:lnTo>
                    <a:pt x="142422" y="181136"/>
                  </a:lnTo>
                  <a:lnTo>
                    <a:pt x="138871" y="183001"/>
                  </a:lnTo>
                  <a:lnTo>
                    <a:pt x="135586" y="184866"/>
                  </a:lnTo>
                  <a:lnTo>
                    <a:pt x="135586" y="43153"/>
                  </a:lnTo>
                  <a:lnTo>
                    <a:pt x="138871" y="41200"/>
                  </a:lnTo>
                  <a:lnTo>
                    <a:pt x="142422" y="39335"/>
                  </a:lnTo>
                  <a:lnTo>
                    <a:pt x="146241" y="37559"/>
                  </a:lnTo>
                  <a:lnTo>
                    <a:pt x="150236" y="35783"/>
                  </a:lnTo>
                  <a:lnTo>
                    <a:pt x="154498" y="34185"/>
                  </a:lnTo>
                  <a:lnTo>
                    <a:pt x="158849" y="32676"/>
                  </a:lnTo>
                  <a:lnTo>
                    <a:pt x="163289" y="31255"/>
                  </a:lnTo>
                  <a:lnTo>
                    <a:pt x="167906" y="29923"/>
                  </a:lnTo>
                  <a:lnTo>
                    <a:pt x="172523" y="28769"/>
                  </a:lnTo>
                  <a:lnTo>
                    <a:pt x="177140" y="27703"/>
                  </a:lnTo>
                  <a:lnTo>
                    <a:pt x="181757" y="26815"/>
                  </a:lnTo>
                  <a:lnTo>
                    <a:pt x="186286" y="26016"/>
                  </a:lnTo>
                  <a:lnTo>
                    <a:pt x="190814" y="25483"/>
                  </a:lnTo>
                  <a:lnTo>
                    <a:pt x="195165" y="25039"/>
                  </a:lnTo>
                  <a:lnTo>
                    <a:pt x="199338" y="24773"/>
                  </a:lnTo>
                  <a:lnTo>
                    <a:pt x="203423" y="24684"/>
                  </a:lnTo>
                  <a:close/>
                  <a:moveTo>
                    <a:pt x="67748" y="0"/>
                  </a:moveTo>
                  <a:lnTo>
                    <a:pt x="63220" y="89"/>
                  </a:lnTo>
                  <a:lnTo>
                    <a:pt x="58692" y="266"/>
                  </a:lnTo>
                  <a:lnTo>
                    <a:pt x="54163" y="533"/>
                  </a:lnTo>
                  <a:lnTo>
                    <a:pt x="49546" y="977"/>
                  </a:lnTo>
                  <a:lnTo>
                    <a:pt x="45018" y="1509"/>
                  </a:lnTo>
                  <a:lnTo>
                    <a:pt x="40489" y="2220"/>
                  </a:lnTo>
                  <a:lnTo>
                    <a:pt x="35961" y="3108"/>
                  </a:lnTo>
                  <a:lnTo>
                    <a:pt x="31610" y="4173"/>
                  </a:lnTo>
                  <a:lnTo>
                    <a:pt x="27259" y="5328"/>
                  </a:lnTo>
                  <a:lnTo>
                    <a:pt x="22908" y="6659"/>
                  </a:lnTo>
                  <a:lnTo>
                    <a:pt x="18824" y="8169"/>
                  </a:lnTo>
                  <a:lnTo>
                    <a:pt x="16782" y="8968"/>
                  </a:lnTo>
                  <a:lnTo>
                    <a:pt x="14739" y="9856"/>
                  </a:lnTo>
                  <a:lnTo>
                    <a:pt x="12786" y="10744"/>
                  </a:lnTo>
                  <a:lnTo>
                    <a:pt x="10833" y="11721"/>
                  </a:lnTo>
                  <a:lnTo>
                    <a:pt x="8879" y="12697"/>
                  </a:lnTo>
                  <a:lnTo>
                    <a:pt x="7015" y="13763"/>
                  </a:lnTo>
                  <a:lnTo>
                    <a:pt x="5239" y="14917"/>
                  </a:lnTo>
                  <a:lnTo>
                    <a:pt x="3463" y="16071"/>
                  </a:lnTo>
                  <a:lnTo>
                    <a:pt x="1687" y="17226"/>
                  </a:lnTo>
                  <a:lnTo>
                    <a:pt x="0" y="18469"/>
                  </a:lnTo>
                  <a:lnTo>
                    <a:pt x="0" y="199073"/>
                  </a:lnTo>
                  <a:lnTo>
                    <a:pt x="0" y="199694"/>
                  </a:lnTo>
                  <a:lnTo>
                    <a:pt x="89" y="200227"/>
                  </a:lnTo>
                  <a:lnTo>
                    <a:pt x="266" y="200760"/>
                  </a:lnTo>
                  <a:lnTo>
                    <a:pt x="533" y="201381"/>
                  </a:lnTo>
                  <a:lnTo>
                    <a:pt x="799" y="201914"/>
                  </a:lnTo>
                  <a:lnTo>
                    <a:pt x="1154" y="202358"/>
                  </a:lnTo>
                  <a:lnTo>
                    <a:pt x="1865" y="203335"/>
                  </a:lnTo>
                  <a:lnTo>
                    <a:pt x="2841" y="204134"/>
                  </a:lnTo>
                  <a:lnTo>
                    <a:pt x="3374" y="204400"/>
                  </a:lnTo>
                  <a:lnTo>
                    <a:pt x="3907" y="204755"/>
                  </a:lnTo>
                  <a:lnTo>
                    <a:pt x="4440" y="204933"/>
                  </a:lnTo>
                  <a:lnTo>
                    <a:pt x="4972" y="205110"/>
                  </a:lnTo>
                  <a:lnTo>
                    <a:pt x="5594" y="205199"/>
                  </a:lnTo>
                  <a:lnTo>
                    <a:pt x="6127" y="205288"/>
                  </a:lnTo>
                  <a:lnTo>
                    <a:pt x="6571" y="205199"/>
                  </a:lnTo>
                  <a:lnTo>
                    <a:pt x="7015" y="205110"/>
                  </a:lnTo>
                  <a:lnTo>
                    <a:pt x="7725" y="204933"/>
                  </a:lnTo>
                  <a:lnTo>
                    <a:pt x="8435" y="204755"/>
                  </a:lnTo>
                  <a:lnTo>
                    <a:pt x="8790" y="204666"/>
                  </a:lnTo>
                  <a:lnTo>
                    <a:pt x="9234" y="204666"/>
                  </a:lnTo>
                  <a:lnTo>
                    <a:pt x="12431" y="203157"/>
                  </a:lnTo>
                  <a:lnTo>
                    <a:pt x="15805" y="201736"/>
                  </a:lnTo>
                  <a:lnTo>
                    <a:pt x="19268" y="200404"/>
                  </a:lnTo>
                  <a:lnTo>
                    <a:pt x="22908" y="199161"/>
                  </a:lnTo>
                  <a:lnTo>
                    <a:pt x="26549" y="197918"/>
                  </a:lnTo>
                  <a:lnTo>
                    <a:pt x="30367" y="196853"/>
                  </a:lnTo>
                  <a:lnTo>
                    <a:pt x="34185" y="195787"/>
                  </a:lnTo>
                  <a:lnTo>
                    <a:pt x="38003" y="194810"/>
                  </a:lnTo>
                  <a:lnTo>
                    <a:pt x="41910" y="194011"/>
                  </a:lnTo>
                  <a:lnTo>
                    <a:pt x="45817" y="193212"/>
                  </a:lnTo>
                  <a:lnTo>
                    <a:pt x="49635" y="192591"/>
                  </a:lnTo>
                  <a:lnTo>
                    <a:pt x="53453" y="192058"/>
                  </a:lnTo>
                  <a:lnTo>
                    <a:pt x="57182" y="191614"/>
                  </a:lnTo>
                  <a:lnTo>
                    <a:pt x="60823" y="191348"/>
                  </a:lnTo>
                  <a:lnTo>
                    <a:pt x="64374" y="191170"/>
                  </a:lnTo>
                  <a:lnTo>
                    <a:pt x="67748" y="191081"/>
                  </a:lnTo>
                  <a:lnTo>
                    <a:pt x="72277" y="191170"/>
                  </a:lnTo>
                  <a:lnTo>
                    <a:pt x="76894" y="191348"/>
                  </a:lnTo>
                  <a:lnTo>
                    <a:pt x="81422" y="191614"/>
                  </a:lnTo>
                  <a:lnTo>
                    <a:pt x="86040" y="192058"/>
                  </a:lnTo>
                  <a:lnTo>
                    <a:pt x="90568" y="192591"/>
                  </a:lnTo>
                  <a:lnTo>
                    <a:pt x="95096" y="193390"/>
                  </a:lnTo>
                  <a:lnTo>
                    <a:pt x="99536" y="194189"/>
                  </a:lnTo>
                  <a:lnTo>
                    <a:pt x="103976" y="195254"/>
                  </a:lnTo>
                  <a:lnTo>
                    <a:pt x="108326" y="196409"/>
                  </a:lnTo>
                  <a:lnTo>
                    <a:pt x="112588" y="197741"/>
                  </a:lnTo>
                  <a:lnTo>
                    <a:pt x="116762" y="199250"/>
                  </a:lnTo>
                  <a:lnTo>
                    <a:pt x="118804" y="200049"/>
                  </a:lnTo>
                  <a:lnTo>
                    <a:pt x="120846" y="200937"/>
                  </a:lnTo>
                  <a:lnTo>
                    <a:pt x="122799" y="201825"/>
                  </a:lnTo>
                  <a:lnTo>
                    <a:pt x="124753" y="202802"/>
                  </a:lnTo>
                  <a:lnTo>
                    <a:pt x="126618" y="203867"/>
                  </a:lnTo>
                  <a:lnTo>
                    <a:pt x="128482" y="204844"/>
                  </a:lnTo>
                  <a:lnTo>
                    <a:pt x="130347" y="205998"/>
                  </a:lnTo>
                  <a:lnTo>
                    <a:pt x="132123" y="207153"/>
                  </a:lnTo>
                  <a:lnTo>
                    <a:pt x="133898" y="208307"/>
                  </a:lnTo>
                  <a:lnTo>
                    <a:pt x="135586" y="209550"/>
                  </a:lnTo>
                  <a:lnTo>
                    <a:pt x="138871" y="207597"/>
                  </a:lnTo>
                  <a:lnTo>
                    <a:pt x="142422" y="205732"/>
                  </a:lnTo>
                  <a:lnTo>
                    <a:pt x="146241" y="203956"/>
                  </a:lnTo>
                  <a:lnTo>
                    <a:pt x="150236" y="202269"/>
                  </a:lnTo>
                  <a:lnTo>
                    <a:pt x="154498" y="200671"/>
                  </a:lnTo>
                  <a:lnTo>
                    <a:pt x="158849" y="199073"/>
                  </a:lnTo>
                  <a:lnTo>
                    <a:pt x="163289" y="197652"/>
                  </a:lnTo>
                  <a:lnTo>
                    <a:pt x="167906" y="196409"/>
                  </a:lnTo>
                  <a:lnTo>
                    <a:pt x="172523" y="195166"/>
                  </a:lnTo>
                  <a:lnTo>
                    <a:pt x="177140" y="194189"/>
                  </a:lnTo>
                  <a:lnTo>
                    <a:pt x="181757" y="193212"/>
                  </a:lnTo>
                  <a:lnTo>
                    <a:pt x="186286" y="192502"/>
                  </a:lnTo>
                  <a:lnTo>
                    <a:pt x="190814" y="191880"/>
                  </a:lnTo>
                  <a:lnTo>
                    <a:pt x="195165" y="191436"/>
                  </a:lnTo>
                  <a:lnTo>
                    <a:pt x="199338" y="191170"/>
                  </a:lnTo>
                  <a:lnTo>
                    <a:pt x="203423" y="191081"/>
                  </a:lnTo>
                  <a:lnTo>
                    <a:pt x="207241" y="191081"/>
                  </a:lnTo>
                  <a:lnTo>
                    <a:pt x="211059" y="191259"/>
                  </a:lnTo>
                  <a:lnTo>
                    <a:pt x="214877" y="191436"/>
                  </a:lnTo>
                  <a:lnTo>
                    <a:pt x="218695" y="191792"/>
                  </a:lnTo>
                  <a:lnTo>
                    <a:pt x="222513" y="192235"/>
                  </a:lnTo>
                  <a:lnTo>
                    <a:pt x="226331" y="192768"/>
                  </a:lnTo>
                  <a:lnTo>
                    <a:pt x="230060" y="193390"/>
                  </a:lnTo>
                  <a:lnTo>
                    <a:pt x="233790" y="194100"/>
                  </a:lnTo>
                  <a:lnTo>
                    <a:pt x="237519" y="194899"/>
                  </a:lnTo>
                  <a:lnTo>
                    <a:pt x="241159" y="195876"/>
                  </a:lnTo>
                  <a:lnTo>
                    <a:pt x="244800" y="196941"/>
                  </a:lnTo>
                  <a:lnTo>
                    <a:pt x="248351" y="198096"/>
                  </a:lnTo>
                  <a:lnTo>
                    <a:pt x="251903" y="199428"/>
                  </a:lnTo>
                  <a:lnTo>
                    <a:pt x="255277" y="200848"/>
                  </a:lnTo>
                  <a:lnTo>
                    <a:pt x="258651" y="202358"/>
                  </a:lnTo>
                  <a:lnTo>
                    <a:pt x="261937" y="204045"/>
                  </a:lnTo>
                  <a:lnTo>
                    <a:pt x="262736" y="204400"/>
                  </a:lnTo>
                  <a:lnTo>
                    <a:pt x="263446" y="204578"/>
                  </a:lnTo>
                  <a:lnTo>
                    <a:pt x="264156" y="204666"/>
                  </a:lnTo>
                  <a:lnTo>
                    <a:pt x="265044" y="204666"/>
                  </a:lnTo>
                  <a:lnTo>
                    <a:pt x="265577" y="204578"/>
                  </a:lnTo>
                  <a:lnTo>
                    <a:pt x="266199" y="204489"/>
                  </a:lnTo>
                  <a:lnTo>
                    <a:pt x="266731" y="204311"/>
                  </a:lnTo>
                  <a:lnTo>
                    <a:pt x="267264" y="204134"/>
                  </a:lnTo>
                  <a:lnTo>
                    <a:pt x="267797" y="203867"/>
                  </a:lnTo>
                  <a:lnTo>
                    <a:pt x="268330" y="203512"/>
                  </a:lnTo>
                  <a:lnTo>
                    <a:pt x="269306" y="202713"/>
                  </a:lnTo>
                  <a:lnTo>
                    <a:pt x="270017" y="201736"/>
                  </a:lnTo>
                  <a:lnTo>
                    <a:pt x="270372" y="201292"/>
                  </a:lnTo>
                  <a:lnTo>
                    <a:pt x="270638" y="200760"/>
                  </a:lnTo>
                  <a:lnTo>
                    <a:pt x="270905" y="200138"/>
                  </a:lnTo>
                  <a:lnTo>
                    <a:pt x="271082" y="199605"/>
                  </a:lnTo>
                  <a:lnTo>
                    <a:pt x="271171" y="199073"/>
                  </a:lnTo>
                  <a:lnTo>
                    <a:pt x="271171" y="198451"/>
                  </a:lnTo>
                  <a:lnTo>
                    <a:pt x="271171" y="18469"/>
                  </a:lnTo>
                  <a:lnTo>
                    <a:pt x="268418" y="16515"/>
                  </a:lnTo>
                  <a:lnTo>
                    <a:pt x="265488" y="14651"/>
                  </a:lnTo>
                  <a:lnTo>
                    <a:pt x="262558" y="12964"/>
                  </a:lnTo>
                  <a:lnTo>
                    <a:pt x="259539" y="11365"/>
                  </a:lnTo>
                  <a:lnTo>
                    <a:pt x="256432" y="9945"/>
                  </a:lnTo>
                  <a:lnTo>
                    <a:pt x="253235" y="8613"/>
                  </a:lnTo>
                  <a:lnTo>
                    <a:pt x="249950" y="7370"/>
                  </a:lnTo>
                  <a:lnTo>
                    <a:pt x="246576" y="6127"/>
                  </a:lnTo>
                  <a:lnTo>
                    <a:pt x="243912" y="5328"/>
                  </a:lnTo>
                  <a:lnTo>
                    <a:pt x="241337" y="4617"/>
                  </a:lnTo>
                  <a:lnTo>
                    <a:pt x="238673" y="3996"/>
                  </a:lnTo>
                  <a:lnTo>
                    <a:pt x="236009" y="3374"/>
                  </a:lnTo>
                  <a:lnTo>
                    <a:pt x="233346" y="2841"/>
                  </a:lnTo>
                  <a:lnTo>
                    <a:pt x="230682" y="2309"/>
                  </a:lnTo>
                  <a:lnTo>
                    <a:pt x="225266" y="1421"/>
                  </a:lnTo>
                  <a:lnTo>
                    <a:pt x="219760" y="799"/>
                  </a:lnTo>
                  <a:lnTo>
                    <a:pt x="214255" y="355"/>
                  </a:lnTo>
                  <a:lnTo>
                    <a:pt x="208839" y="89"/>
                  </a:lnTo>
                  <a:lnTo>
                    <a:pt x="203423" y="0"/>
                  </a:lnTo>
                  <a:lnTo>
                    <a:pt x="198894" y="89"/>
                  </a:lnTo>
                  <a:lnTo>
                    <a:pt x="194277" y="266"/>
                  </a:lnTo>
                  <a:lnTo>
                    <a:pt x="189749" y="533"/>
                  </a:lnTo>
                  <a:lnTo>
                    <a:pt x="185131" y="977"/>
                  </a:lnTo>
                  <a:lnTo>
                    <a:pt x="180603" y="1509"/>
                  </a:lnTo>
                  <a:lnTo>
                    <a:pt x="176075" y="2220"/>
                  </a:lnTo>
                  <a:lnTo>
                    <a:pt x="171635" y="3108"/>
                  </a:lnTo>
                  <a:lnTo>
                    <a:pt x="167195" y="4173"/>
                  </a:lnTo>
                  <a:lnTo>
                    <a:pt x="162845" y="5328"/>
                  </a:lnTo>
                  <a:lnTo>
                    <a:pt x="158583" y="6659"/>
                  </a:lnTo>
                  <a:lnTo>
                    <a:pt x="154409" y="8169"/>
                  </a:lnTo>
                  <a:lnTo>
                    <a:pt x="152367" y="8968"/>
                  </a:lnTo>
                  <a:lnTo>
                    <a:pt x="150325" y="9856"/>
                  </a:lnTo>
                  <a:lnTo>
                    <a:pt x="148372" y="10744"/>
                  </a:lnTo>
                  <a:lnTo>
                    <a:pt x="146418" y="11721"/>
                  </a:lnTo>
                  <a:lnTo>
                    <a:pt x="144554" y="12697"/>
                  </a:lnTo>
                  <a:lnTo>
                    <a:pt x="142689" y="13763"/>
                  </a:lnTo>
                  <a:lnTo>
                    <a:pt x="140824" y="14917"/>
                  </a:lnTo>
                  <a:lnTo>
                    <a:pt x="139048" y="16071"/>
                  </a:lnTo>
                  <a:lnTo>
                    <a:pt x="137273" y="17226"/>
                  </a:lnTo>
                  <a:lnTo>
                    <a:pt x="135586" y="18469"/>
                  </a:lnTo>
                  <a:lnTo>
                    <a:pt x="133898" y="17226"/>
                  </a:lnTo>
                  <a:lnTo>
                    <a:pt x="132123" y="16071"/>
                  </a:lnTo>
                  <a:lnTo>
                    <a:pt x="130347" y="14917"/>
                  </a:lnTo>
                  <a:lnTo>
                    <a:pt x="128482" y="13763"/>
                  </a:lnTo>
                  <a:lnTo>
                    <a:pt x="126618" y="12697"/>
                  </a:lnTo>
                  <a:lnTo>
                    <a:pt x="124753" y="11721"/>
                  </a:lnTo>
                  <a:lnTo>
                    <a:pt x="122799" y="10744"/>
                  </a:lnTo>
                  <a:lnTo>
                    <a:pt x="120846" y="9856"/>
                  </a:lnTo>
                  <a:lnTo>
                    <a:pt x="118804" y="8968"/>
                  </a:lnTo>
                  <a:lnTo>
                    <a:pt x="116762" y="8169"/>
                  </a:lnTo>
                  <a:lnTo>
                    <a:pt x="112588" y="6659"/>
                  </a:lnTo>
                  <a:lnTo>
                    <a:pt x="108326" y="5328"/>
                  </a:lnTo>
                  <a:lnTo>
                    <a:pt x="103976" y="4173"/>
                  </a:lnTo>
                  <a:lnTo>
                    <a:pt x="99536" y="3108"/>
                  </a:lnTo>
                  <a:lnTo>
                    <a:pt x="95096" y="2220"/>
                  </a:lnTo>
                  <a:lnTo>
                    <a:pt x="90568" y="1509"/>
                  </a:lnTo>
                  <a:lnTo>
                    <a:pt x="86040" y="977"/>
                  </a:lnTo>
                  <a:lnTo>
                    <a:pt x="81422" y="533"/>
                  </a:lnTo>
                  <a:lnTo>
                    <a:pt x="76894" y="266"/>
                  </a:lnTo>
                  <a:lnTo>
                    <a:pt x="72277" y="89"/>
                  </a:lnTo>
                  <a:lnTo>
                    <a:pt x="67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2" name="Google Shape;302;p43"/>
            <p:cNvSpPr/>
            <p:nvPr/>
          </p:nvSpPr>
          <p:spPr>
            <a:xfrm>
              <a:off x="4118525" y="1625500"/>
              <a:ext cx="2157675" cy="765850"/>
            </a:xfrm>
            <a:custGeom>
              <a:avLst/>
              <a:gdLst/>
              <a:ahLst/>
              <a:cxnLst/>
              <a:rect l="l" t="t" r="r" b="b"/>
              <a:pathLst>
                <a:path w="86307" h="30634" extrusionOk="0">
                  <a:moveTo>
                    <a:pt x="51589" y="0"/>
                  </a:moveTo>
                  <a:lnTo>
                    <a:pt x="47682" y="178"/>
                  </a:lnTo>
                  <a:lnTo>
                    <a:pt x="43864" y="355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5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8"/>
                  </a:lnTo>
                  <a:lnTo>
                    <a:pt x="5950" y="7814"/>
                  </a:lnTo>
                  <a:lnTo>
                    <a:pt x="2931" y="8968"/>
                  </a:lnTo>
                  <a:lnTo>
                    <a:pt x="1" y="10211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29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6"/>
                  </a:lnTo>
                  <a:lnTo>
                    <a:pt x="31788" y="20245"/>
                  </a:lnTo>
                  <a:lnTo>
                    <a:pt x="35606" y="19712"/>
                  </a:lnTo>
                  <a:lnTo>
                    <a:pt x="39424" y="19268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9491" y="18469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8"/>
                  </a:lnTo>
                  <a:lnTo>
                    <a:pt x="75207" y="19712"/>
                  </a:lnTo>
                  <a:lnTo>
                    <a:pt x="79026" y="20245"/>
                  </a:lnTo>
                  <a:lnTo>
                    <a:pt x="82666" y="20955"/>
                  </a:lnTo>
                  <a:lnTo>
                    <a:pt x="86307" y="21666"/>
                  </a:lnTo>
                  <a:lnTo>
                    <a:pt x="86307" y="2930"/>
                  </a:lnTo>
                  <a:lnTo>
                    <a:pt x="82577" y="2309"/>
                  </a:lnTo>
                  <a:lnTo>
                    <a:pt x="78848" y="1687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444"/>
                  </a:lnTo>
                  <a:lnTo>
                    <a:pt x="63398" y="178"/>
                  </a:lnTo>
                  <a:lnTo>
                    <a:pt x="594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3" name="Google Shape;303;p43"/>
            <p:cNvSpPr/>
            <p:nvPr/>
          </p:nvSpPr>
          <p:spPr>
            <a:xfrm>
              <a:off x="4118525" y="2444600"/>
              <a:ext cx="2157675" cy="768075"/>
            </a:xfrm>
            <a:custGeom>
              <a:avLst/>
              <a:gdLst/>
              <a:ahLst/>
              <a:cxnLst/>
              <a:rect l="l" t="t" r="r" b="b"/>
              <a:pathLst>
                <a:path w="86307" h="30723" extrusionOk="0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711"/>
                  </a:lnTo>
                  <a:lnTo>
                    <a:pt x="36405" y="1066"/>
                  </a:lnTo>
                  <a:lnTo>
                    <a:pt x="32765" y="1510"/>
                  </a:lnTo>
                  <a:lnTo>
                    <a:pt x="29213" y="2043"/>
                  </a:lnTo>
                  <a:lnTo>
                    <a:pt x="25662" y="2664"/>
                  </a:lnTo>
                  <a:lnTo>
                    <a:pt x="22199" y="3375"/>
                  </a:lnTo>
                  <a:lnTo>
                    <a:pt x="18825" y="4085"/>
                  </a:lnTo>
                  <a:lnTo>
                    <a:pt x="15539" y="4973"/>
                  </a:lnTo>
                  <a:lnTo>
                    <a:pt x="12254" y="5861"/>
                  </a:lnTo>
                  <a:lnTo>
                    <a:pt x="9057" y="6838"/>
                  </a:lnTo>
                  <a:lnTo>
                    <a:pt x="5950" y="7903"/>
                  </a:lnTo>
                  <a:lnTo>
                    <a:pt x="2931" y="9057"/>
                  </a:lnTo>
                  <a:lnTo>
                    <a:pt x="1" y="10212"/>
                  </a:lnTo>
                  <a:lnTo>
                    <a:pt x="1" y="30723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484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666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558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736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801"/>
                  </a:lnTo>
                  <a:lnTo>
                    <a:pt x="79026" y="20334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309"/>
                  </a:lnTo>
                  <a:lnTo>
                    <a:pt x="78848" y="1688"/>
                  </a:lnTo>
                  <a:lnTo>
                    <a:pt x="75030" y="1244"/>
                  </a:lnTo>
                  <a:lnTo>
                    <a:pt x="71212" y="800"/>
                  </a:lnTo>
                  <a:lnTo>
                    <a:pt x="67305" y="445"/>
                  </a:lnTo>
                  <a:lnTo>
                    <a:pt x="63398" y="178"/>
                  </a:lnTo>
                  <a:lnTo>
                    <a:pt x="59403" y="89"/>
                  </a:lnTo>
                  <a:lnTo>
                    <a:pt x="554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4" name="Google Shape;304;p43"/>
            <p:cNvSpPr/>
            <p:nvPr/>
          </p:nvSpPr>
          <p:spPr>
            <a:xfrm>
              <a:off x="4118525" y="3268150"/>
              <a:ext cx="2157675" cy="765850"/>
            </a:xfrm>
            <a:custGeom>
              <a:avLst/>
              <a:gdLst/>
              <a:ahLst/>
              <a:cxnLst/>
              <a:rect l="l" t="t" r="r" b="b"/>
              <a:pathLst>
                <a:path w="86307" h="30634" extrusionOk="0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6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9"/>
                  </a:lnTo>
                  <a:lnTo>
                    <a:pt x="5950" y="7814"/>
                  </a:lnTo>
                  <a:lnTo>
                    <a:pt x="2931" y="8969"/>
                  </a:lnTo>
                  <a:lnTo>
                    <a:pt x="1" y="10212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713"/>
                  </a:lnTo>
                  <a:lnTo>
                    <a:pt x="79026" y="20245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220"/>
                  </a:lnTo>
                  <a:lnTo>
                    <a:pt x="78848" y="1599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356"/>
                  </a:lnTo>
                  <a:lnTo>
                    <a:pt x="63398" y="178"/>
                  </a:lnTo>
                  <a:lnTo>
                    <a:pt x="5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/>
        </p:nvSpPr>
        <p:spPr>
          <a:xfrm>
            <a:off x="690233" y="597517"/>
            <a:ext cx="6574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Next steps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0" name="Google Shape;310;p44"/>
          <p:cNvSpPr/>
          <p:nvPr/>
        </p:nvSpPr>
        <p:spPr>
          <a:xfrm>
            <a:off x="2181117" y="2148367"/>
            <a:ext cx="3794000" cy="34840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1" name="Google Shape;311;p44"/>
          <p:cNvSpPr txBox="1"/>
          <p:nvPr/>
        </p:nvSpPr>
        <p:spPr>
          <a:xfrm>
            <a:off x="2427533" y="2742333"/>
            <a:ext cx="3301200" cy="3644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Conduct another round of usability studies to validate whether the pain points users experienced have been effectively addressed.</a:t>
            </a:r>
            <a:endParaRPr sz="2400"/>
          </a:p>
        </p:txBody>
      </p:sp>
      <p:sp>
        <p:nvSpPr>
          <p:cNvPr id="312" name="Google Shape;312;p44"/>
          <p:cNvSpPr/>
          <p:nvPr/>
        </p:nvSpPr>
        <p:spPr>
          <a:xfrm>
            <a:off x="6216884" y="2148367"/>
            <a:ext cx="3794000" cy="34840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3" name="Google Shape;313;p44"/>
          <p:cNvSpPr txBox="1"/>
          <p:nvPr/>
        </p:nvSpPr>
        <p:spPr>
          <a:xfrm>
            <a:off x="6489684" y="2742334"/>
            <a:ext cx="3248400" cy="194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Conduct more user research to determine any new areas of need.</a:t>
            </a:r>
            <a:endParaRPr sz="2400"/>
          </a:p>
        </p:txBody>
      </p:sp>
      <p:sp>
        <p:nvSpPr>
          <p:cNvPr id="314" name="Google Shape;314;p44"/>
          <p:cNvSpPr/>
          <p:nvPr/>
        </p:nvSpPr>
        <p:spPr>
          <a:xfrm>
            <a:off x="3735933" y="1806544"/>
            <a:ext cx="684400" cy="6844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933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933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15" name="Google Shape;315;p44"/>
          <p:cNvSpPr/>
          <p:nvPr/>
        </p:nvSpPr>
        <p:spPr>
          <a:xfrm>
            <a:off x="7771700" y="1806544"/>
            <a:ext cx="684400" cy="6844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933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933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5"/>
          <p:cNvSpPr txBox="1"/>
          <p:nvPr/>
        </p:nvSpPr>
        <p:spPr>
          <a:xfrm>
            <a:off x="690233" y="597517"/>
            <a:ext cx="6574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Let’s connect!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1" name="Google Shape;321;p45"/>
          <p:cNvSpPr/>
          <p:nvPr/>
        </p:nvSpPr>
        <p:spPr>
          <a:xfrm>
            <a:off x="690233" y="2442692"/>
            <a:ext cx="10585200" cy="33472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22" name="Google Shape;322;p45"/>
          <p:cNvSpPr txBox="1"/>
          <p:nvPr/>
        </p:nvSpPr>
        <p:spPr>
          <a:xfrm>
            <a:off x="1225433" y="3282400"/>
            <a:ext cx="9514800" cy="2652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Thank you for your time reviewing my work on the Srish’s Food Corner website! If you’d like to see more or get in touch, my contact information is provided below.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ct val="115000"/>
              </a:lnSpc>
              <a:buClr>
                <a:schemeClr val="dk1"/>
              </a:buClr>
              <a:buSzPts val="1100"/>
            </a:pP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Email: </a:t>
            </a:r>
            <a:r>
              <a:rPr lang="en-US" sz="2400" u="sng" dirty="0">
                <a:solidFill>
                  <a:srgbClr val="4285F4"/>
                </a:solidFill>
                <a:latin typeface="Open Sans"/>
                <a:ea typeface="Open Sans"/>
                <a:cs typeface="Open Sans"/>
                <a:sym typeface="Open Sans"/>
              </a:rPr>
              <a:t>imsrishtisharma@gmail.com</a:t>
            </a:r>
            <a:endParaRPr sz="2400" u="sng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600" b="1" dirty="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3" name="Google Shape;323;p45"/>
          <p:cNvSpPr/>
          <p:nvPr/>
        </p:nvSpPr>
        <p:spPr>
          <a:xfrm>
            <a:off x="5640633" y="2136283"/>
            <a:ext cx="684400" cy="6844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24" name="Google Shape;324;p45"/>
          <p:cNvSpPr/>
          <p:nvPr/>
        </p:nvSpPr>
        <p:spPr>
          <a:xfrm>
            <a:off x="5815767" y="2312166"/>
            <a:ext cx="334132" cy="332599"/>
          </a:xfrm>
          <a:custGeom>
            <a:avLst/>
            <a:gdLst/>
            <a:ahLst/>
            <a:cxnLst/>
            <a:rect l="l" t="t" r="r" b="b"/>
            <a:pathLst>
              <a:path w="964" h="962" extrusionOk="0">
                <a:moveTo>
                  <a:pt x="774" y="400"/>
                </a:moveTo>
                <a:lnTo>
                  <a:pt x="562" y="189"/>
                </a:lnTo>
                <a:lnTo>
                  <a:pt x="0" y="749"/>
                </a:lnTo>
                <a:lnTo>
                  <a:pt x="0" y="961"/>
                </a:lnTo>
                <a:lnTo>
                  <a:pt x="212" y="961"/>
                </a:lnTo>
                <a:lnTo>
                  <a:pt x="774" y="400"/>
                </a:lnTo>
                <a:close/>
                <a:moveTo>
                  <a:pt x="940" y="234"/>
                </a:moveTo>
                <a:cubicBezTo>
                  <a:pt x="963" y="211"/>
                  <a:pt x="963" y="177"/>
                  <a:pt x="940" y="155"/>
                </a:cubicBezTo>
                <a:lnTo>
                  <a:pt x="807" y="22"/>
                </a:lnTo>
                <a:cubicBezTo>
                  <a:pt x="785" y="0"/>
                  <a:pt x="751" y="0"/>
                  <a:pt x="728" y="22"/>
                </a:cubicBezTo>
                <a:lnTo>
                  <a:pt x="618" y="132"/>
                </a:lnTo>
                <a:lnTo>
                  <a:pt x="830" y="344"/>
                </a:lnTo>
                <a:lnTo>
                  <a:pt x="940" y="2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6"/>
          <p:cNvSpPr txBox="1"/>
          <p:nvPr/>
        </p:nvSpPr>
        <p:spPr>
          <a:xfrm>
            <a:off x="2808600" y="2936401"/>
            <a:ext cx="65748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480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Thank you!</a:t>
            </a:r>
            <a:endParaRPr sz="480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/>
          <p:nvPr/>
        </p:nvSpPr>
        <p:spPr>
          <a:xfrm>
            <a:off x="690233" y="2983967"/>
            <a:ext cx="4594800" cy="1538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" sz="2400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problem: </a:t>
            </a:r>
            <a:endParaRPr sz="2400"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</a:pPr>
            <a:r>
              <a:rPr lang="en" sz="1600" dirty="0">
                <a:latin typeface="Open Sans"/>
                <a:ea typeface="Open Sans"/>
                <a:cs typeface="Open Sans"/>
                <a:sym typeface="Open Sans"/>
              </a:rPr>
              <a:t>Busy workers and commuters lack the time necessary to prepare a meal.</a:t>
            </a:r>
            <a:endParaRPr sz="16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" name="Google Shape;98;p23"/>
          <p:cNvSpPr txBox="1"/>
          <p:nvPr/>
        </p:nvSpPr>
        <p:spPr>
          <a:xfrm>
            <a:off x="690233" y="597533"/>
            <a:ext cx="8206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" name="Google Shape;99;p23"/>
          <p:cNvSpPr/>
          <p:nvPr/>
        </p:nvSpPr>
        <p:spPr>
          <a:xfrm>
            <a:off x="690233" y="2045333"/>
            <a:ext cx="684400" cy="6844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0" name="Google Shape;100;p23"/>
          <p:cNvSpPr txBox="1"/>
          <p:nvPr/>
        </p:nvSpPr>
        <p:spPr>
          <a:xfrm>
            <a:off x="6400800" y="2983967"/>
            <a:ext cx="4366400" cy="1908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2400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goal: </a:t>
            </a:r>
            <a:endParaRPr sz="2400"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</a:pPr>
            <a:r>
              <a:rPr lang="en" sz="1600" dirty="0">
                <a:latin typeface="Open Sans"/>
                <a:ea typeface="Open Sans"/>
                <a:cs typeface="Open Sans"/>
                <a:sym typeface="Open Sans"/>
              </a:rPr>
              <a:t>Design a website for Cook Healthy that allows users to easily order and pick up/get delivery of fresh, healthy dishes.</a:t>
            </a:r>
            <a:endParaRPr sz="16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p23"/>
          <p:cNvSpPr/>
          <p:nvPr/>
        </p:nvSpPr>
        <p:spPr>
          <a:xfrm>
            <a:off x="6400800" y="2045333"/>
            <a:ext cx="684400" cy="6844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2" name="Google Shape;102;p23"/>
          <p:cNvSpPr/>
          <p:nvPr/>
        </p:nvSpPr>
        <p:spPr>
          <a:xfrm>
            <a:off x="6550418" y="2204701"/>
            <a:ext cx="385167" cy="365665"/>
          </a:xfrm>
          <a:custGeom>
            <a:avLst/>
            <a:gdLst/>
            <a:ahLst/>
            <a:cxnLst/>
            <a:rect l="l" t="t" r="r" b="b"/>
            <a:pathLst>
              <a:path w="1045" h="993" extrusionOk="0">
                <a:moveTo>
                  <a:pt x="522" y="798"/>
                </a:moveTo>
                <a:lnTo>
                  <a:pt x="844" y="992"/>
                </a:lnTo>
                <a:lnTo>
                  <a:pt x="759" y="626"/>
                </a:lnTo>
                <a:lnTo>
                  <a:pt x="1044" y="378"/>
                </a:lnTo>
                <a:lnTo>
                  <a:pt x="669" y="347"/>
                </a:lnTo>
                <a:lnTo>
                  <a:pt x="522" y="0"/>
                </a:lnTo>
                <a:lnTo>
                  <a:pt x="375" y="347"/>
                </a:lnTo>
                <a:lnTo>
                  <a:pt x="0" y="378"/>
                </a:lnTo>
                <a:lnTo>
                  <a:pt x="285" y="626"/>
                </a:lnTo>
                <a:lnTo>
                  <a:pt x="200" y="992"/>
                </a:lnTo>
                <a:lnTo>
                  <a:pt x="522" y="798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3"/>
          <p:cNvSpPr/>
          <p:nvPr/>
        </p:nvSpPr>
        <p:spPr>
          <a:xfrm>
            <a:off x="853967" y="2209068"/>
            <a:ext cx="356933" cy="356933"/>
          </a:xfrm>
          <a:custGeom>
            <a:avLst/>
            <a:gdLst/>
            <a:ahLst/>
            <a:cxnLst/>
            <a:rect l="l" t="t" r="r" b="b"/>
            <a:pathLst>
              <a:path w="209550" h="209550" extrusionOk="0">
                <a:moveTo>
                  <a:pt x="115315" y="52353"/>
                </a:moveTo>
                <a:lnTo>
                  <a:pt x="115315" y="115315"/>
                </a:lnTo>
                <a:lnTo>
                  <a:pt x="94235" y="115315"/>
                </a:lnTo>
                <a:lnTo>
                  <a:pt x="94235" y="52353"/>
                </a:lnTo>
                <a:close/>
                <a:moveTo>
                  <a:pt x="115315" y="136256"/>
                </a:moveTo>
                <a:lnTo>
                  <a:pt x="115315" y="157197"/>
                </a:lnTo>
                <a:lnTo>
                  <a:pt x="94235" y="157197"/>
                </a:lnTo>
                <a:lnTo>
                  <a:pt x="94235" y="136256"/>
                </a:lnTo>
                <a:close/>
                <a:moveTo>
                  <a:pt x="104705" y="0"/>
                </a:moveTo>
                <a:lnTo>
                  <a:pt x="99400" y="140"/>
                </a:lnTo>
                <a:lnTo>
                  <a:pt x="94095" y="558"/>
                </a:lnTo>
                <a:lnTo>
                  <a:pt x="88790" y="1256"/>
                </a:lnTo>
                <a:lnTo>
                  <a:pt x="83625" y="2094"/>
                </a:lnTo>
                <a:lnTo>
                  <a:pt x="78599" y="3351"/>
                </a:lnTo>
                <a:lnTo>
                  <a:pt x="73573" y="4747"/>
                </a:lnTo>
                <a:lnTo>
                  <a:pt x="68687" y="6422"/>
                </a:lnTo>
                <a:lnTo>
                  <a:pt x="63940" y="8237"/>
                </a:lnTo>
                <a:lnTo>
                  <a:pt x="59333" y="10331"/>
                </a:lnTo>
                <a:lnTo>
                  <a:pt x="54866" y="12704"/>
                </a:lnTo>
                <a:lnTo>
                  <a:pt x="50398" y="15217"/>
                </a:lnTo>
                <a:lnTo>
                  <a:pt x="46210" y="17870"/>
                </a:lnTo>
                <a:lnTo>
                  <a:pt x="42022" y="20801"/>
                </a:lnTo>
                <a:lnTo>
                  <a:pt x="38113" y="23873"/>
                </a:lnTo>
                <a:lnTo>
                  <a:pt x="34343" y="27223"/>
                </a:lnTo>
                <a:lnTo>
                  <a:pt x="30714" y="30714"/>
                </a:lnTo>
                <a:lnTo>
                  <a:pt x="27223" y="34343"/>
                </a:lnTo>
                <a:lnTo>
                  <a:pt x="23873" y="38113"/>
                </a:lnTo>
                <a:lnTo>
                  <a:pt x="20801" y="42161"/>
                </a:lnTo>
                <a:lnTo>
                  <a:pt x="17870" y="46210"/>
                </a:lnTo>
                <a:lnTo>
                  <a:pt x="15217" y="50398"/>
                </a:lnTo>
                <a:lnTo>
                  <a:pt x="12704" y="54866"/>
                </a:lnTo>
                <a:lnTo>
                  <a:pt x="10331" y="59333"/>
                </a:lnTo>
                <a:lnTo>
                  <a:pt x="8237" y="63940"/>
                </a:lnTo>
                <a:lnTo>
                  <a:pt x="6282" y="68826"/>
                </a:lnTo>
                <a:lnTo>
                  <a:pt x="4747" y="73573"/>
                </a:lnTo>
                <a:lnTo>
                  <a:pt x="3351" y="78599"/>
                </a:lnTo>
                <a:lnTo>
                  <a:pt x="2094" y="83625"/>
                </a:lnTo>
                <a:lnTo>
                  <a:pt x="1256" y="88790"/>
                </a:lnTo>
                <a:lnTo>
                  <a:pt x="558" y="94095"/>
                </a:lnTo>
                <a:lnTo>
                  <a:pt x="140" y="99400"/>
                </a:lnTo>
                <a:lnTo>
                  <a:pt x="0" y="104845"/>
                </a:lnTo>
                <a:lnTo>
                  <a:pt x="140" y="110150"/>
                </a:lnTo>
                <a:lnTo>
                  <a:pt x="558" y="115455"/>
                </a:lnTo>
                <a:lnTo>
                  <a:pt x="1256" y="120760"/>
                </a:lnTo>
                <a:lnTo>
                  <a:pt x="2094" y="125925"/>
                </a:lnTo>
                <a:lnTo>
                  <a:pt x="3351" y="130951"/>
                </a:lnTo>
                <a:lnTo>
                  <a:pt x="4747" y="135977"/>
                </a:lnTo>
                <a:lnTo>
                  <a:pt x="6282" y="140863"/>
                </a:lnTo>
                <a:lnTo>
                  <a:pt x="8237" y="145610"/>
                </a:lnTo>
                <a:lnTo>
                  <a:pt x="10331" y="150217"/>
                </a:lnTo>
                <a:lnTo>
                  <a:pt x="12704" y="154684"/>
                </a:lnTo>
                <a:lnTo>
                  <a:pt x="15217" y="159152"/>
                </a:lnTo>
                <a:lnTo>
                  <a:pt x="17870" y="163340"/>
                </a:lnTo>
                <a:lnTo>
                  <a:pt x="20801" y="167528"/>
                </a:lnTo>
                <a:lnTo>
                  <a:pt x="23873" y="171437"/>
                </a:lnTo>
                <a:lnTo>
                  <a:pt x="27223" y="175207"/>
                </a:lnTo>
                <a:lnTo>
                  <a:pt x="30714" y="178836"/>
                </a:lnTo>
                <a:lnTo>
                  <a:pt x="34343" y="182327"/>
                </a:lnTo>
                <a:lnTo>
                  <a:pt x="38113" y="185677"/>
                </a:lnTo>
                <a:lnTo>
                  <a:pt x="42022" y="188749"/>
                </a:lnTo>
                <a:lnTo>
                  <a:pt x="46210" y="191680"/>
                </a:lnTo>
                <a:lnTo>
                  <a:pt x="50398" y="194333"/>
                </a:lnTo>
                <a:lnTo>
                  <a:pt x="54866" y="196846"/>
                </a:lnTo>
                <a:lnTo>
                  <a:pt x="59333" y="199219"/>
                </a:lnTo>
                <a:lnTo>
                  <a:pt x="63940" y="201313"/>
                </a:lnTo>
                <a:lnTo>
                  <a:pt x="68687" y="203268"/>
                </a:lnTo>
                <a:lnTo>
                  <a:pt x="73573" y="204803"/>
                </a:lnTo>
                <a:lnTo>
                  <a:pt x="78599" y="206199"/>
                </a:lnTo>
                <a:lnTo>
                  <a:pt x="83625" y="207456"/>
                </a:lnTo>
                <a:lnTo>
                  <a:pt x="88790" y="208294"/>
                </a:lnTo>
                <a:lnTo>
                  <a:pt x="94095" y="208992"/>
                </a:lnTo>
                <a:lnTo>
                  <a:pt x="99400" y="209410"/>
                </a:lnTo>
                <a:lnTo>
                  <a:pt x="104705" y="209550"/>
                </a:lnTo>
                <a:lnTo>
                  <a:pt x="110150" y="209410"/>
                </a:lnTo>
                <a:lnTo>
                  <a:pt x="115455" y="208992"/>
                </a:lnTo>
                <a:lnTo>
                  <a:pt x="120760" y="208294"/>
                </a:lnTo>
                <a:lnTo>
                  <a:pt x="125925" y="207456"/>
                </a:lnTo>
                <a:lnTo>
                  <a:pt x="130951" y="206199"/>
                </a:lnTo>
                <a:lnTo>
                  <a:pt x="135977" y="204803"/>
                </a:lnTo>
                <a:lnTo>
                  <a:pt x="140724" y="203268"/>
                </a:lnTo>
                <a:lnTo>
                  <a:pt x="145610" y="201313"/>
                </a:lnTo>
                <a:lnTo>
                  <a:pt x="150217" y="199219"/>
                </a:lnTo>
                <a:lnTo>
                  <a:pt x="154684" y="196846"/>
                </a:lnTo>
                <a:lnTo>
                  <a:pt x="159152" y="194333"/>
                </a:lnTo>
                <a:lnTo>
                  <a:pt x="163340" y="191680"/>
                </a:lnTo>
                <a:lnTo>
                  <a:pt x="167389" y="188749"/>
                </a:lnTo>
                <a:lnTo>
                  <a:pt x="171437" y="185677"/>
                </a:lnTo>
                <a:lnTo>
                  <a:pt x="175207" y="182327"/>
                </a:lnTo>
                <a:lnTo>
                  <a:pt x="178836" y="178836"/>
                </a:lnTo>
                <a:lnTo>
                  <a:pt x="182327" y="175207"/>
                </a:lnTo>
                <a:lnTo>
                  <a:pt x="185677" y="171437"/>
                </a:lnTo>
                <a:lnTo>
                  <a:pt x="188749" y="167528"/>
                </a:lnTo>
                <a:lnTo>
                  <a:pt x="191680" y="163340"/>
                </a:lnTo>
                <a:lnTo>
                  <a:pt x="194333" y="159152"/>
                </a:lnTo>
                <a:lnTo>
                  <a:pt x="196846" y="154684"/>
                </a:lnTo>
                <a:lnTo>
                  <a:pt x="199219" y="150217"/>
                </a:lnTo>
                <a:lnTo>
                  <a:pt x="201313" y="145610"/>
                </a:lnTo>
                <a:lnTo>
                  <a:pt x="203128" y="140863"/>
                </a:lnTo>
                <a:lnTo>
                  <a:pt x="204803" y="135977"/>
                </a:lnTo>
                <a:lnTo>
                  <a:pt x="206199" y="130951"/>
                </a:lnTo>
                <a:lnTo>
                  <a:pt x="207456" y="125925"/>
                </a:lnTo>
                <a:lnTo>
                  <a:pt x="208294" y="120760"/>
                </a:lnTo>
                <a:lnTo>
                  <a:pt x="208992" y="115455"/>
                </a:lnTo>
                <a:lnTo>
                  <a:pt x="209410" y="110150"/>
                </a:lnTo>
                <a:lnTo>
                  <a:pt x="209550" y="104845"/>
                </a:lnTo>
                <a:lnTo>
                  <a:pt x="209410" y="99400"/>
                </a:lnTo>
                <a:lnTo>
                  <a:pt x="208992" y="94095"/>
                </a:lnTo>
                <a:lnTo>
                  <a:pt x="208294" y="88790"/>
                </a:lnTo>
                <a:lnTo>
                  <a:pt x="207456" y="83625"/>
                </a:lnTo>
                <a:lnTo>
                  <a:pt x="206199" y="78599"/>
                </a:lnTo>
                <a:lnTo>
                  <a:pt x="204803" y="73573"/>
                </a:lnTo>
                <a:lnTo>
                  <a:pt x="203128" y="68826"/>
                </a:lnTo>
                <a:lnTo>
                  <a:pt x="201313" y="63940"/>
                </a:lnTo>
                <a:lnTo>
                  <a:pt x="199219" y="59333"/>
                </a:lnTo>
                <a:lnTo>
                  <a:pt x="196846" y="54866"/>
                </a:lnTo>
                <a:lnTo>
                  <a:pt x="194333" y="50398"/>
                </a:lnTo>
                <a:lnTo>
                  <a:pt x="191680" y="46210"/>
                </a:lnTo>
                <a:lnTo>
                  <a:pt x="188749" y="42161"/>
                </a:lnTo>
                <a:lnTo>
                  <a:pt x="185677" y="38113"/>
                </a:lnTo>
                <a:lnTo>
                  <a:pt x="182327" y="34343"/>
                </a:lnTo>
                <a:lnTo>
                  <a:pt x="178836" y="30714"/>
                </a:lnTo>
                <a:lnTo>
                  <a:pt x="175207" y="27223"/>
                </a:lnTo>
                <a:lnTo>
                  <a:pt x="171437" y="23873"/>
                </a:lnTo>
                <a:lnTo>
                  <a:pt x="167389" y="20801"/>
                </a:lnTo>
                <a:lnTo>
                  <a:pt x="163340" y="17870"/>
                </a:lnTo>
                <a:lnTo>
                  <a:pt x="159152" y="15217"/>
                </a:lnTo>
                <a:lnTo>
                  <a:pt x="154684" y="12704"/>
                </a:lnTo>
                <a:lnTo>
                  <a:pt x="150217" y="10331"/>
                </a:lnTo>
                <a:lnTo>
                  <a:pt x="145610" y="8237"/>
                </a:lnTo>
                <a:lnTo>
                  <a:pt x="140724" y="6422"/>
                </a:lnTo>
                <a:lnTo>
                  <a:pt x="135977" y="4747"/>
                </a:lnTo>
                <a:lnTo>
                  <a:pt x="130951" y="3351"/>
                </a:lnTo>
                <a:lnTo>
                  <a:pt x="125925" y="2094"/>
                </a:lnTo>
                <a:lnTo>
                  <a:pt x="120760" y="1256"/>
                </a:lnTo>
                <a:lnTo>
                  <a:pt x="115455" y="558"/>
                </a:lnTo>
                <a:lnTo>
                  <a:pt x="110150" y="140"/>
                </a:lnTo>
                <a:lnTo>
                  <a:pt x="1047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/>
        </p:nvSpPr>
        <p:spPr>
          <a:xfrm>
            <a:off x="690233" y="2983967"/>
            <a:ext cx="4594800" cy="1538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2400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My role: </a:t>
            </a:r>
            <a:endParaRPr sz="2400"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</a:pPr>
            <a:r>
              <a:rPr lang="en" sz="1600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UX designer designing an app for Invitation Restaurant from conception to delivery.</a:t>
            </a:r>
            <a:endParaRPr sz="16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" name="Google Shape;109;p24"/>
          <p:cNvSpPr txBox="1"/>
          <p:nvPr/>
        </p:nvSpPr>
        <p:spPr>
          <a:xfrm>
            <a:off x="690233" y="597533"/>
            <a:ext cx="8206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" name="Google Shape;110;p24"/>
          <p:cNvSpPr/>
          <p:nvPr/>
        </p:nvSpPr>
        <p:spPr>
          <a:xfrm>
            <a:off x="690233" y="2045333"/>
            <a:ext cx="684400" cy="6844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1" name="Google Shape;111;p24"/>
          <p:cNvSpPr txBox="1"/>
          <p:nvPr/>
        </p:nvSpPr>
        <p:spPr>
          <a:xfrm>
            <a:off x="6400800" y="2983967"/>
            <a:ext cx="4594800" cy="264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2400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Responsibilities</a:t>
            </a:r>
            <a:r>
              <a:rPr lang="en" sz="2400" dirty="0">
                <a:solidFill>
                  <a:srgbClr val="1967D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endParaRPr sz="2400"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</a:pPr>
            <a:r>
              <a:rPr lang="en" sz="1600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Conducting interviews, paper and digital wireframing, low and high-fidelity prototyping, conducting usability studies, accounting for accessibility, and iterating on designs.</a:t>
            </a:r>
            <a:endParaRPr sz="16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24"/>
          <p:cNvSpPr/>
          <p:nvPr/>
        </p:nvSpPr>
        <p:spPr>
          <a:xfrm>
            <a:off x="6400800" y="2045333"/>
            <a:ext cx="684400" cy="6844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3" name="Google Shape;113;p24"/>
          <p:cNvSpPr/>
          <p:nvPr/>
        </p:nvSpPr>
        <p:spPr>
          <a:xfrm>
            <a:off x="860589" y="2216587"/>
            <a:ext cx="343676" cy="341895"/>
          </a:xfrm>
          <a:custGeom>
            <a:avLst/>
            <a:gdLst/>
            <a:ahLst/>
            <a:cxnLst/>
            <a:rect l="l" t="t" r="r" b="b"/>
            <a:pathLst>
              <a:path w="851" h="847" extrusionOk="0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24"/>
          <p:cNvSpPr/>
          <p:nvPr/>
        </p:nvSpPr>
        <p:spPr>
          <a:xfrm>
            <a:off x="6552383" y="2281042"/>
            <a:ext cx="381247" cy="212997"/>
          </a:xfrm>
          <a:custGeom>
            <a:avLst/>
            <a:gdLst/>
            <a:ahLst/>
            <a:cxnLst/>
            <a:rect l="l" t="t" r="r" b="b"/>
            <a:pathLst>
              <a:path w="941" h="526" extrusionOk="0">
                <a:moveTo>
                  <a:pt x="0" y="316"/>
                </a:moveTo>
                <a:lnTo>
                  <a:pt x="105" y="316"/>
                </a:lnTo>
                <a:lnTo>
                  <a:pt x="105" y="212"/>
                </a:lnTo>
                <a:lnTo>
                  <a:pt x="0" y="212"/>
                </a:lnTo>
                <a:lnTo>
                  <a:pt x="0" y="316"/>
                </a:lnTo>
                <a:close/>
                <a:moveTo>
                  <a:pt x="0" y="525"/>
                </a:moveTo>
                <a:lnTo>
                  <a:pt x="105" y="525"/>
                </a:lnTo>
                <a:lnTo>
                  <a:pt x="105" y="421"/>
                </a:lnTo>
                <a:lnTo>
                  <a:pt x="0" y="421"/>
                </a:lnTo>
                <a:lnTo>
                  <a:pt x="0" y="525"/>
                </a:lnTo>
                <a:close/>
                <a:moveTo>
                  <a:pt x="0" y="105"/>
                </a:moveTo>
                <a:lnTo>
                  <a:pt x="105" y="105"/>
                </a:lnTo>
                <a:lnTo>
                  <a:pt x="105" y="0"/>
                </a:lnTo>
                <a:lnTo>
                  <a:pt x="0" y="0"/>
                </a:lnTo>
                <a:lnTo>
                  <a:pt x="0" y="105"/>
                </a:lnTo>
                <a:close/>
                <a:moveTo>
                  <a:pt x="209" y="316"/>
                </a:moveTo>
                <a:lnTo>
                  <a:pt x="940" y="316"/>
                </a:lnTo>
                <a:lnTo>
                  <a:pt x="940" y="212"/>
                </a:lnTo>
                <a:lnTo>
                  <a:pt x="209" y="212"/>
                </a:lnTo>
                <a:lnTo>
                  <a:pt x="209" y="316"/>
                </a:lnTo>
                <a:close/>
                <a:moveTo>
                  <a:pt x="209" y="525"/>
                </a:moveTo>
                <a:lnTo>
                  <a:pt x="940" y="525"/>
                </a:lnTo>
                <a:lnTo>
                  <a:pt x="940" y="421"/>
                </a:lnTo>
                <a:lnTo>
                  <a:pt x="209" y="421"/>
                </a:lnTo>
                <a:lnTo>
                  <a:pt x="209" y="525"/>
                </a:lnTo>
                <a:close/>
                <a:moveTo>
                  <a:pt x="209" y="0"/>
                </a:moveTo>
                <a:lnTo>
                  <a:pt x="209" y="105"/>
                </a:lnTo>
                <a:lnTo>
                  <a:pt x="940" y="105"/>
                </a:lnTo>
                <a:lnTo>
                  <a:pt x="940" y="0"/>
                </a:lnTo>
                <a:lnTo>
                  <a:pt x="20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/>
          <p:nvPr/>
        </p:nvSpPr>
        <p:spPr>
          <a:xfrm>
            <a:off x="110452" y="1840283"/>
            <a:ext cx="4939200" cy="1378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>
              <a:lnSpc>
                <a:spcPct val="115000"/>
              </a:lnSpc>
            </a:pPr>
            <a:r>
              <a:rPr lang="en" sz="3200" dirty="0">
                <a:latin typeface="Open Sans"/>
                <a:ea typeface="Open Sans"/>
                <a:cs typeface="Open Sans"/>
                <a:sym typeface="Open Sans"/>
              </a:rPr>
              <a:t>Understanding</a:t>
            </a:r>
            <a:endParaRPr sz="3200" dirty="0">
              <a:latin typeface="Open Sans"/>
              <a:ea typeface="Open Sans"/>
              <a:cs typeface="Open Sans"/>
              <a:sym typeface="Open Sans"/>
            </a:endParaRPr>
          </a:p>
          <a:p>
            <a:pPr algn="r">
              <a:lnSpc>
                <a:spcPct val="115000"/>
              </a:lnSpc>
            </a:pPr>
            <a:r>
              <a:rPr lang="en" sz="3200" dirty="0">
                <a:latin typeface="Open Sans"/>
                <a:ea typeface="Open Sans"/>
                <a:cs typeface="Open Sans"/>
                <a:sym typeface="Open Sans"/>
              </a:rPr>
              <a:t>the user</a:t>
            </a:r>
            <a:endParaRPr sz="3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" name="Google Shape;120;p25"/>
          <p:cNvSpPr txBox="1"/>
          <p:nvPr/>
        </p:nvSpPr>
        <p:spPr>
          <a:xfrm>
            <a:off x="5066441" y="3429000"/>
            <a:ext cx="5262000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23323">
              <a:lnSpc>
                <a:spcPct val="150000"/>
              </a:lnSpc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User research</a:t>
            </a:r>
            <a:endParaRPr sz="2400" dirty="0">
              <a:latin typeface="Open Sans"/>
              <a:ea typeface="Open Sans"/>
              <a:cs typeface="Open Sans"/>
              <a:sym typeface="Open Sans"/>
            </a:endParaRPr>
          </a:p>
          <a:p>
            <a:pPr marL="609585" indent="-423323">
              <a:lnSpc>
                <a:spcPct val="150000"/>
              </a:lnSpc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Personas</a:t>
            </a:r>
            <a:endParaRPr sz="2400" dirty="0">
              <a:latin typeface="Open Sans"/>
              <a:ea typeface="Open Sans"/>
              <a:cs typeface="Open Sans"/>
              <a:sym typeface="Open Sans"/>
            </a:endParaRPr>
          </a:p>
          <a:p>
            <a:pPr marL="609585" indent="-423323">
              <a:lnSpc>
                <a:spcPct val="150000"/>
              </a:lnSpc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Problem statements</a:t>
            </a:r>
            <a:endParaRPr sz="2400" dirty="0">
              <a:latin typeface="Open Sans"/>
              <a:ea typeface="Open Sans"/>
              <a:cs typeface="Open Sans"/>
              <a:sym typeface="Open Sans"/>
            </a:endParaRPr>
          </a:p>
          <a:p>
            <a:pPr marL="609585" indent="-423323">
              <a:lnSpc>
                <a:spcPct val="150000"/>
              </a:lnSpc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User journey maps</a:t>
            </a:r>
            <a:endParaRPr sz="2400" dirty="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21" name="Google Shape;121;p25"/>
          <p:cNvCxnSpPr/>
          <p:nvPr/>
        </p:nvCxnSpPr>
        <p:spPr>
          <a:xfrm>
            <a:off x="5219446" y="2529683"/>
            <a:ext cx="0" cy="15896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/>
          <p:nvPr/>
        </p:nvSpPr>
        <p:spPr>
          <a:xfrm>
            <a:off x="690233" y="2239501"/>
            <a:ext cx="10585200" cy="37916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7" name="Google Shape;127;p26"/>
          <p:cNvSpPr txBox="1"/>
          <p:nvPr/>
        </p:nvSpPr>
        <p:spPr>
          <a:xfrm>
            <a:off x="690233" y="597533"/>
            <a:ext cx="8206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research: summary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8" name="Google Shape;128;p26"/>
          <p:cNvSpPr txBox="1"/>
          <p:nvPr/>
        </p:nvSpPr>
        <p:spPr>
          <a:xfrm>
            <a:off x="1060233" y="2774400"/>
            <a:ext cx="9845200" cy="3200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 algn="ctr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 conducted interviews and created empathy maps to understand the users I’m </a:t>
            </a:r>
            <a:b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designing for and their needs. A primary user group identified through research </a:t>
            </a:r>
            <a:b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was working adults who don’t have time to cook meals. </a:t>
            </a:r>
            <a:endParaRPr sz="16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ct val="150000"/>
              </a:lnSpc>
              <a:buClr>
                <a:schemeClr val="dk1"/>
              </a:buClr>
              <a:buSzPts val="1100"/>
            </a:pPr>
            <a:endParaRPr sz="16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This user group confirmed initial assumptions about Srish’s Food Corner customers, but research </a:t>
            </a:r>
            <a:b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also revealed that time was not the only factor limiting users from cooking at home. </a:t>
            </a:r>
            <a:b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Other user problems included obligations, interests, or challenges that make it </a:t>
            </a:r>
            <a:b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difficult to get groceries for cooking or go to restaurants in-person. </a:t>
            </a:r>
            <a:endParaRPr sz="1600" b="1" dirty="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9" name="Google Shape;129;p26"/>
          <p:cNvSpPr/>
          <p:nvPr/>
        </p:nvSpPr>
        <p:spPr>
          <a:xfrm>
            <a:off x="5640633" y="1933083"/>
            <a:ext cx="684400" cy="6844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0" name="Google Shape;130;p26"/>
          <p:cNvSpPr/>
          <p:nvPr/>
        </p:nvSpPr>
        <p:spPr>
          <a:xfrm>
            <a:off x="5830935" y="2123369"/>
            <a:ext cx="303799" cy="303799"/>
          </a:xfrm>
          <a:custGeom>
            <a:avLst/>
            <a:gdLst/>
            <a:ahLst/>
            <a:cxnLst/>
            <a:rect l="l" t="t" r="r" b="b"/>
            <a:pathLst>
              <a:path w="940" h="941" extrusionOk="0">
                <a:moveTo>
                  <a:pt x="835" y="0"/>
                </a:moveTo>
                <a:lnTo>
                  <a:pt x="104" y="0"/>
                </a:lnTo>
                <a:cubicBezTo>
                  <a:pt x="47" y="0"/>
                  <a:pt x="0" y="48"/>
                  <a:pt x="0" y="105"/>
                </a:cubicBezTo>
                <a:lnTo>
                  <a:pt x="0" y="835"/>
                </a:lnTo>
                <a:cubicBezTo>
                  <a:pt x="0" y="892"/>
                  <a:pt x="47" y="940"/>
                  <a:pt x="104" y="940"/>
                </a:cubicBezTo>
                <a:lnTo>
                  <a:pt x="835" y="940"/>
                </a:lnTo>
                <a:cubicBezTo>
                  <a:pt x="891" y="940"/>
                  <a:pt x="939" y="892"/>
                  <a:pt x="939" y="835"/>
                </a:cubicBezTo>
                <a:lnTo>
                  <a:pt x="939" y="105"/>
                </a:lnTo>
                <a:cubicBezTo>
                  <a:pt x="939" y="48"/>
                  <a:pt x="891" y="0"/>
                  <a:pt x="835" y="0"/>
                </a:cubicBezTo>
                <a:close/>
                <a:moveTo>
                  <a:pt x="313" y="734"/>
                </a:moveTo>
                <a:lnTo>
                  <a:pt x="208" y="734"/>
                </a:lnTo>
                <a:lnTo>
                  <a:pt x="208" y="367"/>
                </a:lnTo>
                <a:lnTo>
                  <a:pt x="313" y="367"/>
                </a:lnTo>
                <a:lnTo>
                  <a:pt x="313" y="734"/>
                </a:lnTo>
                <a:close/>
                <a:moveTo>
                  <a:pt x="522" y="734"/>
                </a:moveTo>
                <a:lnTo>
                  <a:pt x="417" y="734"/>
                </a:lnTo>
                <a:lnTo>
                  <a:pt x="417" y="212"/>
                </a:lnTo>
                <a:lnTo>
                  <a:pt x="522" y="212"/>
                </a:lnTo>
                <a:lnTo>
                  <a:pt x="522" y="734"/>
                </a:lnTo>
                <a:close/>
                <a:moveTo>
                  <a:pt x="730" y="734"/>
                </a:moveTo>
                <a:lnTo>
                  <a:pt x="626" y="734"/>
                </a:lnTo>
                <a:lnTo>
                  <a:pt x="626" y="525"/>
                </a:lnTo>
                <a:lnTo>
                  <a:pt x="730" y="525"/>
                </a:lnTo>
                <a:lnTo>
                  <a:pt x="730" y="7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/>
          <p:nvPr/>
        </p:nvSpPr>
        <p:spPr>
          <a:xfrm>
            <a:off x="690233" y="597533"/>
            <a:ext cx="8206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research: pain points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27"/>
          <p:cNvSpPr txBox="1"/>
          <p:nvPr/>
        </p:nvSpPr>
        <p:spPr>
          <a:xfrm>
            <a:off x="994884" y="3079801"/>
            <a:ext cx="2496800" cy="73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" sz="2133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Time</a:t>
            </a:r>
            <a:endParaRPr sz="2133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37" name="Google Shape;137;p27"/>
          <p:cNvSpPr txBox="1"/>
          <p:nvPr/>
        </p:nvSpPr>
        <p:spPr>
          <a:xfrm>
            <a:off x="994900" y="3764633"/>
            <a:ext cx="2496800" cy="194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Working adults are too busy to spend time on meal prep</a:t>
            </a:r>
            <a:endParaRPr sz="2400"/>
          </a:p>
        </p:txBody>
      </p:sp>
      <p:sp>
        <p:nvSpPr>
          <p:cNvPr id="138" name="Google Shape;138;p27"/>
          <p:cNvSpPr txBox="1"/>
          <p:nvPr/>
        </p:nvSpPr>
        <p:spPr>
          <a:xfrm>
            <a:off x="4751400" y="3079801"/>
            <a:ext cx="2496800" cy="73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" sz="2133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Accessibility</a:t>
            </a:r>
            <a:endParaRPr sz="2133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39" name="Google Shape;139;p27"/>
          <p:cNvSpPr txBox="1"/>
          <p:nvPr/>
        </p:nvSpPr>
        <p:spPr>
          <a:xfrm>
            <a:off x="4354400" y="3764633"/>
            <a:ext cx="3290800" cy="194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Platforms for ordering food are not equipped with assistive technologies</a:t>
            </a:r>
            <a:endParaRPr sz="2400"/>
          </a:p>
        </p:txBody>
      </p:sp>
      <p:sp>
        <p:nvSpPr>
          <p:cNvPr id="140" name="Google Shape;140;p27"/>
          <p:cNvSpPr txBox="1"/>
          <p:nvPr/>
        </p:nvSpPr>
        <p:spPr>
          <a:xfrm>
            <a:off x="8604100" y="3079801"/>
            <a:ext cx="2496800" cy="738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" sz="2133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IA</a:t>
            </a:r>
            <a:endParaRPr sz="2133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41" name="Google Shape;141;p27"/>
          <p:cNvSpPr txBox="1"/>
          <p:nvPr/>
        </p:nvSpPr>
        <p:spPr>
          <a:xfrm>
            <a:off x="8507900" y="3764633"/>
            <a:ext cx="2689200" cy="2369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Text-heavy menus in apps are often difficult to read and order from</a:t>
            </a:r>
            <a:endParaRPr sz="2400"/>
          </a:p>
        </p:txBody>
      </p:sp>
      <p:sp>
        <p:nvSpPr>
          <p:cNvPr id="142" name="Google Shape;142;p27"/>
          <p:cNvSpPr/>
          <p:nvPr/>
        </p:nvSpPr>
        <p:spPr>
          <a:xfrm>
            <a:off x="1804900" y="2332328"/>
            <a:ext cx="684400" cy="6844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933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933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43" name="Google Shape;143;p27"/>
          <p:cNvSpPr/>
          <p:nvPr/>
        </p:nvSpPr>
        <p:spPr>
          <a:xfrm>
            <a:off x="5657600" y="2285361"/>
            <a:ext cx="684400" cy="6844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933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933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44" name="Google Shape;144;p27"/>
          <p:cNvSpPr/>
          <p:nvPr/>
        </p:nvSpPr>
        <p:spPr>
          <a:xfrm>
            <a:off x="9510300" y="2332328"/>
            <a:ext cx="684400" cy="6844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2933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933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/>
        </p:nvSpPr>
        <p:spPr>
          <a:xfrm>
            <a:off x="690233" y="597533"/>
            <a:ext cx="8144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Persona: </a:t>
            </a:r>
            <a:r>
              <a:rPr lang="en" sz="3200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Sridevi R</a:t>
            </a:r>
            <a:endParaRPr sz="3200" b="1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p28"/>
          <p:cNvSpPr txBox="1"/>
          <p:nvPr/>
        </p:nvSpPr>
        <p:spPr>
          <a:xfrm>
            <a:off x="690233" y="1826134"/>
            <a:ext cx="3268400" cy="3016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2400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Problem statement:</a:t>
            </a:r>
            <a:endParaRPr sz="2400" dirty="0">
              <a:solidFill>
                <a:srgbClr val="EA4335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</a:pPr>
            <a:r>
              <a:rPr lang="en" sz="16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Sridevi is a young female who is having language as a barrier and hence prefer less interaction and more of food pick up availability so that she does not have to pay delivery fee.</a:t>
            </a:r>
            <a:endParaRPr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BF55CC-1EC9-41C1-AB28-8A93A9CE9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075" y="1151398"/>
            <a:ext cx="8290471" cy="455520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/>
        </p:nvSpPr>
        <p:spPr>
          <a:xfrm>
            <a:off x="690233" y="597533"/>
            <a:ext cx="81448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r>
              <a:rPr lang="en" sz="3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journey map</a:t>
            </a:r>
            <a:endParaRPr sz="3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29"/>
          <p:cNvSpPr txBox="1"/>
          <p:nvPr/>
        </p:nvSpPr>
        <p:spPr>
          <a:xfrm>
            <a:off x="690233" y="1826868"/>
            <a:ext cx="3228400" cy="467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Mapping Sridevi’s user journey revealed how helpful it would be for </a:t>
            </a:r>
            <a:b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users to have access to a dedicated Invitation Restaurant’s  app.</a:t>
            </a:r>
            <a:endParaRPr sz="2400" dirty="0"/>
          </a:p>
        </p:txBody>
      </p:sp>
      <p:pic>
        <p:nvPicPr>
          <p:cNvPr id="158" name="Google Shape;1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5567" y="1826867"/>
            <a:ext cx="7764732" cy="4223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</TotalTime>
  <Words>1016</Words>
  <Application>Microsoft Office PowerPoint</Application>
  <PresentationFormat>Widescreen</PresentationFormat>
  <Paragraphs>122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Google Sans Medium</vt:lpstr>
      <vt:lpstr>Open Sans</vt:lpstr>
      <vt:lpstr>Open Sans SemiBold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Mukesh Sharma</dc:creator>
  <cp:lastModifiedBy>Mukesh Sharma</cp:lastModifiedBy>
  <cp:revision>1</cp:revision>
  <dcterms:created xsi:type="dcterms:W3CDTF">2022-02-27T10:55:20Z</dcterms:created>
  <dcterms:modified xsi:type="dcterms:W3CDTF">2022-02-27T11:03:27Z</dcterms:modified>
</cp:coreProperties>
</file>

<file path=docProps/thumbnail.jpeg>
</file>